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322" r:id="rId4"/>
    <p:sldId id="323" r:id="rId5"/>
    <p:sldId id="279" r:id="rId6"/>
    <p:sldId id="324" r:id="rId7"/>
    <p:sldId id="311" r:id="rId8"/>
    <p:sldId id="258" r:id="rId9"/>
    <p:sldId id="259" r:id="rId10"/>
    <p:sldId id="310" r:id="rId11"/>
    <p:sldId id="317" r:id="rId12"/>
    <p:sldId id="318" r:id="rId13"/>
    <p:sldId id="261" r:id="rId14"/>
    <p:sldId id="260" r:id="rId15"/>
    <p:sldId id="319" r:id="rId16"/>
    <p:sldId id="262" r:id="rId17"/>
    <p:sldId id="274" r:id="rId18"/>
    <p:sldId id="263" r:id="rId19"/>
    <p:sldId id="325" r:id="rId20"/>
    <p:sldId id="313" r:id="rId21"/>
    <p:sldId id="320" r:id="rId22"/>
    <p:sldId id="314" r:id="rId23"/>
    <p:sldId id="264" r:id="rId24"/>
    <p:sldId id="265" r:id="rId25"/>
    <p:sldId id="327" r:id="rId26"/>
    <p:sldId id="326" r:id="rId27"/>
    <p:sldId id="321" r:id="rId28"/>
    <p:sldId id="266" r:id="rId29"/>
    <p:sldId id="312" r:id="rId30"/>
    <p:sldId id="267" r:id="rId31"/>
    <p:sldId id="268" r:id="rId32"/>
    <p:sldId id="315" r:id="rId33"/>
    <p:sldId id="316" r:id="rId34"/>
    <p:sldId id="269" r:id="rId35"/>
    <p:sldId id="270" r:id="rId36"/>
    <p:sldId id="271" r:id="rId37"/>
    <p:sldId id="272" r:id="rId38"/>
    <p:sldId id="273" r:id="rId39"/>
    <p:sldId id="307" r:id="rId40"/>
    <p:sldId id="278" r:id="rId41"/>
  </p:sldIdLst>
  <p:sldSz cx="9144000" cy="5143500" type="screen16x9"/>
  <p:notesSz cx="6858000" cy="9144000"/>
  <p:defaultTextStyle>
    <a:defPPr>
      <a:defRPr lang="fi-FI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87197" autoAdjust="0"/>
  </p:normalViewPr>
  <p:slideViewPr>
    <p:cSldViewPr snapToGrid="0">
      <p:cViewPr varScale="1">
        <p:scale>
          <a:sx n="123" d="100"/>
          <a:sy n="123" d="100"/>
        </p:scale>
        <p:origin x="12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0A3C0-E91E-4B9A-B1BD-AA73F4368D0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C4C25-14D4-401D-8E50-269DB0D98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63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C4C25-14D4-401D-8E50-269DB0D987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81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C4C25-14D4-401D-8E50-269DB0D987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50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C4C25-14D4-401D-8E50-269DB0D987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96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C4C25-14D4-401D-8E50-269DB0D987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25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C4C25-14D4-401D-8E50-269DB0D9876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05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56de2d12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56de2d12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40D9D56B-380E-41B8-9315-ED5CBC9E4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0729" y="1914800"/>
            <a:ext cx="4659595" cy="253637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pic>
        <p:nvPicPr>
          <p:cNvPr id="4" name="Kuva 3" descr="Tampere University.">
            <a:extLst>
              <a:ext uri="{FF2B5EF4-FFF2-40B4-BE49-F238E27FC236}">
                <a16:creationId xmlns:a16="http://schemas.microsoft.com/office/drawing/2014/main" id="{F4B581D9-6573-401D-B01B-EC70ACF7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00" y="810000"/>
            <a:ext cx="2790958" cy="6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7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" userDrawn="1">
          <p15:clr>
            <a:srgbClr val="FBAE40"/>
          </p15:clr>
        </p15:guide>
        <p15:guide id="2" pos="56" userDrawn="1">
          <p15:clr>
            <a:srgbClr val="FBAE40"/>
          </p15:clr>
        </p15:guide>
        <p15:guide id="3" pos="5704" userDrawn="1">
          <p15:clr>
            <a:srgbClr val="FBAE40"/>
          </p15:clr>
        </p15:guide>
        <p15:guide id="4" orient="horz" pos="318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0" y="685801"/>
            <a:ext cx="7988860" cy="482204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7B513FB-A89D-4CD9-816A-A2426574F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F82AFF0-E30D-4C29-9213-157796514A5B}" type="datetime1">
              <a:rPr lang="en-US" smtClean="0"/>
              <a:t>10/24/2023</a:t>
            </a:fld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7FC877C-D72B-4FA2-A4D8-10EC144C4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A96801F-E137-4B25-94D7-4851FADECB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6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58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DF54673-9ACE-45BB-89AE-4DF9D1200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483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1" y="685801"/>
            <a:ext cx="7982513" cy="482204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BA03E9-7771-435A-ACF2-791A64625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1" y="4867276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A061E97-8041-4B8C-84EB-4224E0AC85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AA441D21-FC47-41D9-A9D0-4D26480DE262}" type="datetime1">
              <a:rPr lang="en-US" smtClean="0"/>
              <a:t>10/24/2023</a:t>
            </a:fld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E88A044-4865-4080-A1DB-4D812EAA9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36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1F2527F-684A-4121-9363-8807B0AFD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484A6CD-CAB4-4622-96C5-305EC3B552AE}" type="datetime1">
              <a:rPr lang="en-US" smtClean="0"/>
              <a:t>10/24/2023</a:t>
            </a:fld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306364A-3632-4E1B-8113-A8981F3C5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DFF5CBD4-0D40-46CB-83FF-1C58DD7870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6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98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6A4069F-7B77-435A-A9D6-CD64E2434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483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737735C-1BFC-5948-A4B6-6B9D9DF1DAD9}"/>
              </a:ext>
            </a:extLst>
          </p:cNvPr>
          <p:cNvSpPr txBox="1">
            <a:spLocks/>
          </p:cNvSpPr>
          <p:nvPr/>
        </p:nvSpPr>
        <p:spPr>
          <a:xfrm>
            <a:off x="322936" y="4879974"/>
            <a:ext cx="5084669" cy="188960"/>
          </a:xfrm>
          <a:prstGeom prst="rect">
            <a:avLst/>
          </a:prstGeom>
        </p:spPr>
        <p:txBody>
          <a:bodyPr vert="horz" lIns="68580" tIns="34290" rIns="68580" bIns="34290" rtlCol="0" anchor="b" anchorCtr="0"/>
          <a:lstStyle>
            <a:defPPr>
              <a:defRPr lang="fi-FI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sz="750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86E1A08-E0B6-4CF0-9B54-F868C9DF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1" y="4867276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C7C9B07-1287-4DA9-8EE6-AAC6DE8166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6F593101-98EC-44E4-A58D-F4E2C863EF88}" type="datetime1">
              <a:rPr lang="en-US" smtClean="0"/>
              <a:t>10/24/2023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697E018-CB7F-48B9-B44F-8C4B55AF6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6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199A30-D9CF-F04F-AD6E-EFD6A331F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483" y="477316"/>
            <a:ext cx="8935517" cy="466618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A31E617-3DD2-45F9-87A9-28710F458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92EEE3C-B12B-4AE9-884B-A1F74FCA55A5}" type="datetime1">
              <a:rPr lang="en-US" smtClean="0"/>
              <a:t>10/24/2023</a:t>
            </a:fld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23AE687-7288-4989-808B-BBFE1801B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C9304CA3-67E1-4FC8-9377-97D39A86970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6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61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0" y="681037"/>
            <a:ext cx="2949178" cy="86201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7223" y="681037"/>
            <a:ext cx="5319675" cy="3720704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7800" y="1629460"/>
            <a:ext cx="2949178" cy="277228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9A114AA-0FC1-4BDA-A87A-450D91C74D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37C50C-91AB-45E7-B316-BE5C4728879E}" type="datetime1">
              <a:rPr lang="en-US" smtClean="0"/>
              <a:t>10/24/2023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8A440A0-2DFA-4694-8E9A-F37821D642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B3199E04-FCC9-48F1-9FFB-2F71AFADEA9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6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61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FB501874-212D-43E0-A21F-C912819BD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483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7800" y="681037"/>
            <a:ext cx="2949178" cy="86201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Muokkaa ots. peruasdasdasdasdstyyl. napsautt.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3573" y="681037"/>
            <a:ext cx="5313325" cy="3720704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7800" y="1629460"/>
            <a:ext cx="2949178" cy="277228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B0FB749-BBFE-438A-B34D-304382F9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1" y="4867276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D16047A-E530-4F76-BE04-5DB0A3040E2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9EC0BF9C-EA80-4040-9D6F-D3C9AEAA2B28}" type="datetime1">
              <a:rPr lang="en-US" smtClean="0"/>
              <a:t>10/24/2023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7B2D6AA-88A2-4EE8-91D4-604C9EE54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75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0" y="674828"/>
            <a:ext cx="7886700" cy="495077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7800" y="1280472"/>
            <a:ext cx="7886700" cy="3263504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A817179-6464-4F21-9B03-3D32D962B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112C09E-DC2C-42B8-A9E8-707C4CAF7911}" type="datetime1">
              <a:rPr lang="en-US" smtClean="0"/>
              <a:t>10/24/2023</a:t>
            </a:fld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353961E-5198-4EC6-84CF-7D796EA3D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0F202A3E-9DD7-4C20-B920-B130C51F616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6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82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0A482-DF25-4AC1-93FF-A21A43ED8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483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0" y="674828"/>
            <a:ext cx="7886700" cy="4950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7800" y="1280472"/>
            <a:ext cx="7886700" cy="3263504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08E8C6C-B535-4624-AE36-E7AA2DD35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1" y="4867276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D573219-6138-48B9-B6B4-28078E664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06EFFFAD-8B3F-4133-9A05-52C657AA1D28}" type="datetime1">
              <a:rPr lang="en-US" smtClean="0"/>
              <a:t>10/24/2023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93FE60-FDE5-4FFB-BA0D-01896B739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229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81037"/>
            <a:ext cx="1971675" cy="3951686"/>
          </a:xfrm>
          <a:prstGeom prst="rect">
            <a:avLst/>
          </a:prstGeom>
        </p:spPr>
        <p:txBody>
          <a:bodyPr vert="eaVert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81037"/>
            <a:ext cx="5800725" cy="3951685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A231356-4E89-42FF-B9D2-5276EA40A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A3BA6DF-694D-454A-A47C-F51E807AA5AA}" type="datetime1">
              <a:rPr lang="en-US" smtClean="0"/>
              <a:t>10/24/2023</a:t>
            </a:fld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294DD31-33A4-4715-9A6D-15C4AF304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FEC80EF1-75D1-469D-8A92-4BE196BAFD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6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1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40D9D56B-380E-41B8-9315-ED5CBC9E4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483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48" y="2068830"/>
            <a:ext cx="8317706" cy="10800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192" y="3326979"/>
            <a:ext cx="8312663" cy="1080000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7801" y="4867276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EEF2D1E-9D26-4178-9CD9-82D802C125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B09C030C-35F1-4D90-87B5-8B58B443BA57}" type="datetime1">
              <a:rPr lang="en-US" smtClean="0"/>
              <a:t>10/24/2023</a:t>
            </a:fld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AC67BEA-6EFD-4E49-843A-63C8CA4D1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29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" userDrawn="1">
          <p15:clr>
            <a:srgbClr val="FBAE40"/>
          </p15:clr>
        </p15:guide>
        <p15:guide id="2" pos="56" userDrawn="1">
          <p15:clr>
            <a:srgbClr val="FBAE40"/>
          </p15:clr>
        </p15:guide>
        <p15:guide id="3" pos="5704" userDrawn="1">
          <p15:clr>
            <a:srgbClr val="FBAE40"/>
          </p15:clr>
        </p15:guide>
        <p15:guide id="4" orient="horz" pos="318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6C69A4-9805-44B9-86C2-D0BEF1B39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483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81037"/>
            <a:ext cx="1971675" cy="3951686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81037"/>
            <a:ext cx="5800725" cy="395168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D6E3F5C-87B6-4EC2-BBE3-B9D1C41B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1" y="4867276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5EC882A-A2D2-46CB-99A6-60BC54D85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1B09D933-67FD-408B-9AC3-7F38B7AA6AF9}" type="datetime1">
              <a:rPr lang="en-US" smtClean="0"/>
              <a:t>10/24/2023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5571256-36CB-4721-8D5D-45CF8D5DF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490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0" y="681037"/>
            <a:ext cx="2949178" cy="86201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67100" y="685706"/>
            <a:ext cx="5263753" cy="3716034"/>
          </a:xfrm>
        </p:spPr>
        <p:txBody>
          <a:bodyPr anchor="t"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7800" y="1667866"/>
            <a:ext cx="2949178" cy="27338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03500BF-A2C1-4F36-A443-35E1074B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D0CCF29-F42D-4C4E-8E4B-7152F3DC6569}" type="datetime1">
              <a:rPr lang="en-US" smtClean="0"/>
              <a:t>10/24/2023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03234A5-5678-4107-B6E4-4D194E2EC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AEB90590-21DA-48A3-904A-917FC50EB7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6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047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DF7A597D-CD79-4B30-894C-1B2608609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483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0" y="681037"/>
            <a:ext cx="2949178" cy="86201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60750" y="685706"/>
            <a:ext cx="5266148" cy="3716034"/>
          </a:xfrm>
        </p:spPr>
        <p:txBody>
          <a:bodyPr anchor="t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7800" y="1667866"/>
            <a:ext cx="2949178" cy="273387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E06352D-B086-43FE-8FC5-AC6B4EA8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1" y="4867276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FC39A97-01AE-4D0D-B345-8CBA5227461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B6ABCC76-3E43-443A-8DF6-E69DF2152F99}" type="datetime1">
              <a:rPr lang="en-US" smtClean="0"/>
              <a:t>10/24/2023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C76E15C-8063-441E-A2E0-1EBFFF54D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80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capti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7759" y="857434"/>
            <a:ext cx="3640451" cy="2362253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rgbClr val="4E008E"/>
                </a:solidFill>
              </a:defRPr>
            </a:lvl1pPr>
          </a:lstStyle>
          <a:p>
            <a:r>
              <a:rPr lang="en-GB" noProof="0"/>
              <a:t>This is a place for a longer text that goes on for three or more lines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8C4556-08AF-304E-8426-06F9F8EFF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0" y="984343"/>
            <a:ext cx="3780000" cy="366801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17F52D9-8B1E-4F7F-AA8C-39AD4EB47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26038FB-88C0-4C8F-9443-86C9A3BBAF52}" type="datetime1">
              <a:rPr lang="en-US" smtClean="0"/>
              <a:t>10/24/2023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B5273A0-B2DF-4C71-84F5-8A0CABCD5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D3A36DE0-5C27-4F2F-B628-D82AEFA8D89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6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966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captio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D4B79723-8A28-41DA-8158-47C40BEA1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483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9358" y="847291"/>
            <a:ext cx="3640451" cy="2362253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This is a place for a longer text that goes on for three or more lines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8C4556-08AF-304E-8426-06F9F8EFF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4853" y="990696"/>
            <a:ext cx="3780000" cy="36680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0B3E6F3-32BA-42D1-BB7C-49EDFDFB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1" y="4867276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62A019B-6E71-4FF6-8233-F4C956257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75068A7D-A539-4CA9-8242-6B0BE0F2252C}" type="datetime1">
              <a:rPr lang="en-US" smtClean="0"/>
              <a:t>10/24/2023</a:t>
            </a:fld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D7264E8-D67F-450D-B5B3-7C3FE5CFB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792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caption and pictur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3A1E0F-9E5E-9745-BEF2-2CE041671C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52901" y="681037"/>
            <a:ext cx="4577954" cy="39613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5532" y="594300"/>
            <a:ext cx="3718223" cy="1431952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This is a place for a longer text with big font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3E05CB-C7A1-A342-B41E-5EE8CD4216A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96273" y="2220012"/>
            <a:ext cx="3637483" cy="2422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84F16D1-C984-4655-8258-D6EF6AF7DF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B920145-7B15-4854-8B24-66F8825705B8}" type="datetime1">
              <a:rPr lang="en-US" smtClean="0"/>
              <a:t>10/24/2023</a:t>
            </a:fld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0ACAF84-7C25-4838-BB2E-3953315E6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7F734B17-F190-4E9B-912E-CA33643B1B5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07800" y="4867276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19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caption and pictur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782EC1E3-2963-4D1C-A09D-168216C66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483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3E05CB-C7A1-A342-B41E-5EE8CD4216A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95170" y="2220012"/>
            <a:ext cx="3642969" cy="24168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3A1E0F-9E5E-9745-BEF2-2CE041671C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6550" y="681037"/>
            <a:ext cx="4584304" cy="395497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499" y="581743"/>
            <a:ext cx="3716639" cy="1431952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This is a place for a longer text with big font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35FED0F-203A-4399-B1A6-E36F6BDB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1" y="4867276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7E17269-133F-4041-8E1C-C34F81D99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3321CAED-A7A2-4816-B5F0-A173ABEC3FF0}" type="datetime1">
              <a:rPr lang="en-US" smtClean="0"/>
              <a:t>10/24/2023</a:t>
            </a:fld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09F9ABA-0045-4D3B-9E43-6CE8DD7F6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24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s and text_1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83AB547-0C6F-394C-8BEF-5A6F3FBA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3" y="681037"/>
            <a:ext cx="7880023" cy="486966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779FD3A-6E17-1D47-8E91-0B127B4332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808" y="1448991"/>
            <a:ext cx="1876865" cy="11427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8C0298E-F14A-6845-92C8-38BD03C683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808" y="2591719"/>
            <a:ext cx="1876865" cy="1975247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235744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2pPr>
            <a:lvl3pPr marL="503635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3pPr>
            <a:lvl4pPr marL="770334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4pPr>
            <a:lvl5pPr marL="1002506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558BD131-E1E6-6B4A-8A43-7499BB4F44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02887" y="1448991"/>
            <a:ext cx="1876865" cy="114272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97DB071B-9088-9940-8EEF-A7349739FA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2887" y="2591719"/>
            <a:ext cx="1876865" cy="1975247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 marL="235744" indent="0">
              <a:lnSpc>
                <a:spcPct val="100000"/>
              </a:lnSpc>
              <a:buNone/>
              <a:defRPr sz="1200"/>
            </a:lvl2pPr>
            <a:lvl3pPr marL="503635" indent="0">
              <a:lnSpc>
                <a:spcPct val="100000"/>
              </a:lnSpc>
              <a:buNone/>
              <a:defRPr sz="1200"/>
            </a:lvl3pPr>
            <a:lvl4pPr marL="770334" indent="0">
              <a:lnSpc>
                <a:spcPct val="100000"/>
              </a:lnSpc>
              <a:buNone/>
              <a:defRPr sz="1200"/>
            </a:lvl4pPr>
            <a:lvl5pPr marL="1002506" indent="0">
              <a:lnSpc>
                <a:spcPct val="100000"/>
              </a:lnSpc>
              <a:buNone/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D91EB564-08EC-084A-85ED-6795597853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99636" y="1448991"/>
            <a:ext cx="1876865" cy="114272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5E66258-07E1-E642-A305-89957CDCCF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99636" y="2591719"/>
            <a:ext cx="1876865" cy="1975247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 marL="235744" indent="0">
              <a:lnSpc>
                <a:spcPct val="100000"/>
              </a:lnSpc>
              <a:buNone/>
              <a:defRPr sz="1200"/>
            </a:lvl2pPr>
            <a:lvl3pPr marL="503635" indent="0">
              <a:lnSpc>
                <a:spcPct val="100000"/>
              </a:lnSpc>
              <a:buNone/>
              <a:defRPr sz="1200"/>
            </a:lvl3pPr>
            <a:lvl4pPr marL="770334" indent="0">
              <a:lnSpc>
                <a:spcPct val="100000"/>
              </a:lnSpc>
              <a:buNone/>
              <a:defRPr sz="1200"/>
            </a:lvl4pPr>
            <a:lvl5pPr marL="1002506" indent="0">
              <a:lnSpc>
                <a:spcPct val="100000"/>
              </a:lnSpc>
              <a:buNone/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DDAC2486-1BBC-E148-8A6A-A96E0924C8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96385" y="1450395"/>
            <a:ext cx="1876865" cy="114272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1A3268F3-BC79-314A-9049-89ABFE4885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6385" y="2593123"/>
            <a:ext cx="1876865" cy="1975247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 marL="235744" indent="0">
              <a:lnSpc>
                <a:spcPct val="100000"/>
              </a:lnSpc>
              <a:buNone/>
              <a:defRPr sz="1200"/>
            </a:lvl2pPr>
            <a:lvl3pPr marL="503635" indent="0">
              <a:lnSpc>
                <a:spcPct val="100000"/>
              </a:lnSpc>
              <a:buNone/>
              <a:defRPr sz="1200"/>
            </a:lvl3pPr>
            <a:lvl4pPr marL="770334" indent="0">
              <a:lnSpc>
                <a:spcPct val="100000"/>
              </a:lnSpc>
              <a:buNone/>
              <a:defRPr sz="1200"/>
            </a:lvl4pPr>
            <a:lvl5pPr marL="1002506" indent="0">
              <a:lnSpc>
                <a:spcPct val="100000"/>
              </a:lnSpc>
              <a:buNone/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36BEA95B-149A-4378-99A8-4A3778EC0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C6F4F8AE-4DEB-4DE6-B36E-123C70D31380}" type="datetime1">
              <a:rPr lang="en-US" smtClean="0"/>
              <a:t>10/24/2023</a:t>
            </a:fld>
            <a:endParaRPr lang="en-US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CEF878AF-8D06-4EF3-883F-34F2EFF16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5FB341E1-B4C6-4A8F-95EC-40D3CF9664A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6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61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s and text_2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83AB547-0C6F-394C-8BEF-5A6F3FBA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3" y="681037"/>
            <a:ext cx="7880023" cy="486966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779FD3A-6E17-1D47-8E91-0B127B4332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809" y="1448991"/>
            <a:ext cx="2423917" cy="1195412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8C0298E-F14A-6845-92C8-38BD03C683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809" y="2591719"/>
            <a:ext cx="2423917" cy="2066313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 marL="235744" indent="0">
              <a:lnSpc>
                <a:spcPct val="100000"/>
              </a:lnSpc>
              <a:buNone/>
              <a:defRPr sz="1200"/>
            </a:lvl2pPr>
            <a:lvl3pPr marL="503635" indent="0">
              <a:lnSpc>
                <a:spcPct val="100000"/>
              </a:lnSpc>
              <a:buNone/>
              <a:defRPr sz="1200"/>
            </a:lvl3pPr>
            <a:lvl4pPr marL="770334" indent="0">
              <a:lnSpc>
                <a:spcPct val="100000"/>
              </a:lnSpc>
              <a:buNone/>
              <a:defRPr sz="1200"/>
            </a:lvl4pPr>
            <a:lvl5pPr marL="1002506" indent="0">
              <a:lnSpc>
                <a:spcPct val="100000"/>
              </a:lnSpc>
              <a:buNone/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5111911C-6CB3-AD44-A987-239427CE40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77341" y="1448991"/>
            <a:ext cx="2423917" cy="1195412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B81E064-8551-694A-8FD5-C523BEB10D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77341" y="2591719"/>
            <a:ext cx="2423917" cy="2066313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 marL="235744" indent="0">
              <a:lnSpc>
                <a:spcPct val="100000"/>
              </a:lnSpc>
              <a:buNone/>
              <a:defRPr sz="1200"/>
            </a:lvl2pPr>
            <a:lvl3pPr marL="503635" indent="0">
              <a:lnSpc>
                <a:spcPct val="100000"/>
              </a:lnSpc>
              <a:buNone/>
              <a:defRPr sz="1200"/>
            </a:lvl3pPr>
            <a:lvl4pPr marL="770334" indent="0">
              <a:lnSpc>
                <a:spcPct val="100000"/>
              </a:lnSpc>
              <a:buNone/>
              <a:defRPr sz="1200"/>
            </a:lvl4pPr>
            <a:lvl5pPr marL="1002506" indent="0">
              <a:lnSpc>
                <a:spcPct val="100000"/>
              </a:lnSpc>
              <a:buNone/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E37D0D04-EE41-5F42-BA3B-67ED3166C67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57874" y="1448991"/>
            <a:ext cx="2423917" cy="1195412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C7609D31-2B9E-9841-9A07-1A4FC70457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57874" y="2591719"/>
            <a:ext cx="2423917" cy="2066313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 marL="235744" indent="0">
              <a:lnSpc>
                <a:spcPct val="100000"/>
              </a:lnSpc>
              <a:buNone/>
              <a:defRPr sz="1200"/>
            </a:lvl2pPr>
            <a:lvl3pPr marL="503635" indent="0">
              <a:lnSpc>
                <a:spcPct val="100000"/>
              </a:lnSpc>
              <a:buNone/>
              <a:defRPr sz="1200"/>
            </a:lvl3pPr>
            <a:lvl4pPr marL="770334" indent="0">
              <a:lnSpc>
                <a:spcPct val="100000"/>
              </a:lnSpc>
              <a:buNone/>
              <a:defRPr sz="1200"/>
            </a:lvl4pPr>
            <a:lvl5pPr marL="1002506" indent="0">
              <a:lnSpc>
                <a:spcPct val="100000"/>
              </a:lnSpc>
              <a:buNone/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32E84F1-B479-4DA5-B79A-E1AAD0184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5168067-DAB6-49D2-A479-B340C6D07146}" type="datetime1">
              <a:rPr lang="en-US" smtClean="0"/>
              <a:t>10/24/2023</a:t>
            </a:fld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DBF1F0F-97EF-4D74-A4D0-217EA478D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74C35F04-76D4-4B98-A67F-2CB880FD6A9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6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194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895A594-3BD2-D54E-93FD-6F7FCA50C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254" y="2126854"/>
            <a:ext cx="7995188" cy="136564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r">
              <a:defRPr sz="4050">
                <a:solidFill>
                  <a:srgbClr val="4E008E"/>
                </a:solidFill>
              </a:defRPr>
            </a:lvl1pPr>
          </a:lstStyle>
          <a:p>
            <a:r>
              <a:rPr lang="en-GB" noProof="0"/>
              <a:t>“Insert </a:t>
            </a:r>
            <a:br>
              <a:rPr lang="en-GB" noProof="0"/>
            </a:br>
            <a:r>
              <a:rPr lang="en-GB" noProof="0"/>
              <a:t>text here.”</a:t>
            </a:r>
          </a:p>
        </p:txBody>
      </p:sp>
      <p:sp>
        <p:nvSpPr>
          <p:cNvPr id="13" name="Tekstin paikkamerkki 2"/>
          <p:cNvSpPr>
            <a:spLocks noGrp="1"/>
          </p:cNvSpPr>
          <p:nvPr>
            <p:ph type="body" sz="quarter" idx="11" hasCustomPrompt="1"/>
          </p:nvPr>
        </p:nvSpPr>
        <p:spPr>
          <a:xfrm>
            <a:off x="501253" y="3588542"/>
            <a:ext cx="7995047" cy="1080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2400">
                <a:solidFill>
                  <a:srgbClr val="4E008E"/>
                </a:solidFill>
              </a:defRPr>
            </a:lvl1pPr>
            <a:lvl2pPr marL="235744" indent="0" algn="r">
              <a:buFontTx/>
              <a:buNone/>
              <a:defRPr/>
            </a:lvl2pPr>
            <a:lvl3pPr marL="503635" indent="0" algn="r">
              <a:buFontTx/>
              <a:buNone/>
              <a:defRPr/>
            </a:lvl3pPr>
            <a:lvl4pPr marL="770334" indent="0" algn="r">
              <a:buFontTx/>
              <a:buNone/>
              <a:defRPr/>
            </a:lvl4pPr>
            <a:lvl5pPr marL="1002506" indent="0" algn="r">
              <a:buFontTx/>
              <a:buNone/>
              <a:defRPr/>
            </a:lvl5pPr>
          </a:lstStyle>
          <a:p>
            <a:pPr lvl="0"/>
            <a:r>
              <a:rPr lang="en-GB" noProof="0"/>
              <a:t>– Firstname Lastname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D54C215-BF9C-463D-8116-5E5F873B8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85C07A2-315D-4396-806F-8A93B6726579}" type="datetime1">
              <a:rPr lang="en-US" smtClean="0"/>
              <a:t>10/24/2023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22651F8-67AD-4CA7-B5C5-141B94156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D38B48EA-3C26-4DE6-8A6F-BD13DFD31C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6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78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48" y="2068200"/>
            <a:ext cx="8317706" cy="10800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050">
                <a:solidFill>
                  <a:srgbClr val="4E008E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192" y="3326400"/>
            <a:ext cx="8312663" cy="1080000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4E008E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2D621D0-61E7-E946-BBC9-24D91EEA5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800" y="4867276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8BB0235-0F5A-40FA-B663-F054FD106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F0B83ECC-F64C-4C9B-B44D-59F3BC16BFF6}" type="datetime1">
              <a:rPr lang="en-US" smtClean="0"/>
              <a:t>10/24/2023</a:t>
            </a:fld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E0BDB65-6D51-44F4-970C-428F139C6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55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" userDrawn="1">
          <p15:clr>
            <a:srgbClr val="FBAE40"/>
          </p15:clr>
        </p15:guide>
        <p15:guide id="2" pos="56" userDrawn="1">
          <p15:clr>
            <a:srgbClr val="FBAE40"/>
          </p15:clr>
        </p15:guide>
        <p15:guide id="3" pos="5704" userDrawn="1">
          <p15:clr>
            <a:srgbClr val="FBAE40"/>
          </p15:clr>
        </p15:guide>
        <p15:guide id="4" orient="horz" pos="318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CFF25AA6-74E4-4FDC-97D1-348B884E4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483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1699" y="2012554"/>
            <a:ext cx="7995188" cy="1365647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“Insert </a:t>
            </a:r>
            <a:br>
              <a:rPr lang="en-GB" noProof="0"/>
            </a:br>
            <a:r>
              <a:rPr lang="en-GB" noProof="0"/>
              <a:t>text here.”</a:t>
            </a:r>
          </a:p>
        </p:txBody>
      </p:sp>
      <p:sp>
        <p:nvSpPr>
          <p:cNvPr id="12" name="Tekstin paikkamerkki 13"/>
          <p:cNvSpPr>
            <a:spLocks noGrp="1"/>
          </p:cNvSpPr>
          <p:nvPr>
            <p:ph type="body" sz="quarter" idx="12" hasCustomPrompt="1"/>
          </p:nvPr>
        </p:nvSpPr>
        <p:spPr>
          <a:xfrm>
            <a:off x="601700" y="3454790"/>
            <a:ext cx="7983262" cy="1080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2400">
                <a:solidFill>
                  <a:schemeClr val="bg1"/>
                </a:solidFill>
              </a:defRPr>
            </a:lvl1pPr>
            <a:lvl2pPr marL="235744" indent="0">
              <a:buFontTx/>
              <a:buNone/>
              <a:defRPr>
                <a:solidFill>
                  <a:schemeClr val="bg1"/>
                </a:solidFill>
              </a:defRPr>
            </a:lvl2pPr>
            <a:lvl3pPr marL="503635" indent="0">
              <a:buFontTx/>
              <a:buNone/>
              <a:defRPr>
                <a:solidFill>
                  <a:schemeClr val="bg1"/>
                </a:solidFill>
              </a:defRPr>
            </a:lvl3pPr>
            <a:lvl4pPr marL="770334" indent="0">
              <a:buFontTx/>
              <a:buNone/>
              <a:defRPr>
                <a:solidFill>
                  <a:schemeClr val="bg1"/>
                </a:solidFill>
              </a:defRPr>
            </a:lvl4pPr>
            <a:lvl5pPr marL="100250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algn="r"/>
            <a:r>
              <a:rPr lang="en-GB" noProof="0">
                <a:solidFill>
                  <a:schemeClr val="bg1"/>
                </a:solidFill>
              </a:rPr>
              <a:t>– Firstname Lastname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4DAC962-BCA0-4E26-A90A-EC7C6038D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1" y="4867276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B84C95F-B250-4250-A075-AEF10367FC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74EC45F9-15DD-48AF-A60C-41D536857BD8}" type="datetime1">
              <a:rPr lang="en-US" smtClean="0"/>
              <a:t>10/24/2023</a:t>
            </a:fld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26F114B-97C9-4F70-8E58-1AFA5B8E3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87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B2510EA-1654-E84D-A789-CFF2920E0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483" y="477316"/>
            <a:ext cx="8935517" cy="466618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9B4DE-33B9-0041-8077-678234364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0132" y="1176856"/>
            <a:ext cx="7268066" cy="30455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sx="74000" sy="74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i-FI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3A1E0F-9E5E-9745-BEF2-2CE041671C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97425" y="1412574"/>
            <a:ext cx="1801232" cy="2568174"/>
          </a:xfrm>
          <a:solidFill>
            <a:srgbClr val="7DCDBE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D4BC1B-C1D1-4F41-B9B7-335D450148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26595" y="1176857"/>
            <a:ext cx="5120930" cy="612569"/>
          </a:xfrm>
        </p:spPr>
        <p:txBody>
          <a:bodyPr anchor="b" anchorCtr="0">
            <a:noAutofit/>
          </a:bodyPr>
          <a:lstStyle>
            <a:lvl1pPr marL="0" indent="0">
              <a:buNone/>
              <a:defRPr sz="2400" b="1">
                <a:solidFill>
                  <a:srgbClr val="4E008E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noProof="0"/>
              <a:t>Firstname Lastname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2938A8D-D773-5142-92B9-89D818060D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6598" y="1789424"/>
            <a:ext cx="5120928" cy="273851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7DCDBE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126850-0A2D-214C-8173-B9D9A2BCD6CD}"/>
              </a:ext>
            </a:extLst>
          </p:cNvPr>
          <p:cNvCxnSpPr/>
          <p:nvPr/>
        </p:nvCxnSpPr>
        <p:spPr>
          <a:xfrm>
            <a:off x="3651560" y="2238220"/>
            <a:ext cx="0" cy="1739617"/>
          </a:xfrm>
          <a:prstGeom prst="line">
            <a:avLst/>
          </a:prstGeom>
          <a:ln w="3175">
            <a:solidFill>
              <a:srgbClr val="4E00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9D0D4C-BB57-D348-99EE-61BD94E3A5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26595" y="2186481"/>
            <a:ext cx="2387805" cy="179426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/>
            </a:lvl1pPr>
            <a:lvl2pPr marL="235744" indent="0">
              <a:lnSpc>
                <a:spcPct val="100000"/>
              </a:lnSpc>
              <a:buNone/>
              <a:defRPr sz="1500"/>
            </a:lvl2pPr>
            <a:lvl3pPr marL="503635" indent="0">
              <a:lnSpc>
                <a:spcPct val="100000"/>
              </a:lnSpc>
              <a:buNone/>
              <a:defRPr sz="1500"/>
            </a:lvl3pPr>
            <a:lvl4pPr marL="770334" indent="0">
              <a:lnSpc>
                <a:spcPct val="100000"/>
              </a:lnSpc>
              <a:buNone/>
              <a:defRPr sz="1500"/>
            </a:lvl4pPr>
            <a:lvl5pPr marL="1002506" indent="0">
              <a:lnSpc>
                <a:spcPct val="100000"/>
              </a:lnSpc>
              <a:buNone/>
              <a:defRPr sz="15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282D1424-0632-DE42-8831-FEFEDCC907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59721" y="2185650"/>
            <a:ext cx="2387805" cy="179512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/>
            </a:lvl1pPr>
            <a:lvl2pPr marL="235744" indent="0">
              <a:lnSpc>
                <a:spcPct val="100000"/>
              </a:lnSpc>
              <a:buNone/>
              <a:defRPr sz="1500"/>
            </a:lvl2pPr>
            <a:lvl3pPr marL="503635" indent="0">
              <a:lnSpc>
                <a:spcPct val="100000"/>
              </a:lnSpc>
              <a:buNone/>
              <a:defRPr sz="1500"/>
            </a:lvl3pPr>
            <a:lvl4pPr marL="770334" indent="0">
              <a:lnSpc>
                <a:spcPct val="100000"/>
              </a:lnSpc>
              <a:buNone/>
              <a:defRPr sz="1500"/>
            </a:lvl4pPr>
            <a:lvl5pPr marL="1002506" indent="0">
              <a:lnSpc>
                <a:spcPct val="100000"/>
              </a:lnSpc>
              <a:buFont typeface="Arial" panose="020B0604020202020204" pitchFamily="34" charset="0"/>
              <a:buNone/>
              <a:defRPr sz="15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266ED82B-11B6-41FE-87C7-2B5722E38F87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CFCBF84-5059-4785-9D17-9266D2C300D3}" type="datetime1">
              <a:rPr lang="en-US" smtClean="0"/>
              <a:t>10/24/2023</a:t>
            </a:fld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69F5273-5630-41AF-BBE6-A465425B1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9A05E985-5042-48F0-9519-B76D1E94048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6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185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pictur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96305A-4729-C241-80A5-A3957FB9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4943" y="471487"/>
            <a:ext cx="8919058" cy="46720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2AACA4F-50A2-4213-AE5B-26622BDBF93E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3837D9C-C6DC-42C8-91ED-B7FDAA596378}" type="datetime1">
              <a:rPr lang="en-US" smtClean="0"/>
              <a:t>10/24/2023</a:t>
            </a:fld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9179ABD-0CDD-4487-ADD9-0679BFCE2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0BCA9A8C-35F5-4107-B91B-A52435FB7E9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07800" y="4867276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79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" userDrawn="1">
          <p15:clr>
            <a:srgbClr val="FBAE40"/>
          </p15:clr>
        </p15:guide>
        <p15:guide id="2" pos="56" userDrawn="1">
          <p15:clr>
            <a:srgbClr val="FBAE40"/>
          </p15:clr>
        </p15:guide>
        <p15:guide id="3" pos="5704" userDrawn="1">
          <p15:clr>
            <a:srgbClr val="FBAE40"/>
          </p15:clr>
        </p15:guide>
        <p15:guide id="4" orient="horz" pos="3185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ing EN -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40D9D56B-380E-41B8-9315-ED5CBC9E4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074A7632-0B5B-4DF2-9411-9E0ADFA06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536" y="1409495"/>
            <a:ext cx="1669426" cy="2335526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A93BB476-CD94-4029-8F95-5AE34712627B}"/>
              </a:ext>
            </a:extLst>
          </p:cNvPr>
          <p:cNvSpPr txBox="1"/>
          <p:nvPr/>
        </p:nvSpPr>
        <p:spPr>
          <a:xfrm>
            <a:off x="4346096" y="1839966"/>
            <a:ext cx="2819085" cy="166968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4050"/>
              </a:lnSpc>
            </a:pPr>
            <a:r>
              <a:rPr lang="en-GB" sz="4200" b="1" noProof="0">
                <a:solidFill>
                  <a:schemeClr val="bg1"/>
                </a:solidFill>
              </a:rPr>
              <a:t>Human Potential Unlimited.</a:t>
            </a:r>
          </a:p>
        </p:txBody>
      </p:sp>
    </p:spTree>
    <p:extLst>
      <p:ext uri="{BB962C8B-B14F-4D97-AF65-F5344CB8AC3E}">
        <p14:creationId xmlns:p14="http://schemas.microsoft.com/office/powerpoint/2010/main" val="2970123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" userDrawn="1">
          <p15:clr>
            <a:srgbClr val="FBAE40"/>
          </p15:clr>
        </p15:guide>
        <p15:guide id="2" pos="56" userDrawn="1">
          <p15:clr>
            <a:srgbClr val="FBAE40"/>
          </p15:clr>
        </p15:guide>
        <p15:guide id="3" pos="5704" userDrawn="1">
          <p15:clr>
            <a:srgbClr val="FBAE40"/>
          </p15:clr>
        </p15:guide>
        <p15:guide id="4" orient="horz" pos="318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0" y="683792"/>
            <a:ext cx="7886700" cy="484212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00" y="1280472"/>
            <a:ext cx="7886700" cy="326350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3405FCAB-7A18-034B-9743-CFD67A11D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800" y="4867276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EC2DD84-1BF6-4E3C-BCC3-08913B1A45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54E60CB-2F9A-4FDD-B80F-952830CA9B0F}" type="datetime1">
              <a:rPr lang="en-US" smtClean="0"/>
              <a:t>10/24/2023</a:t>
            </a:fld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B2755C-0223-4E55-9084-FF6941279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E511953-F32B-4B5F-9EC2-2431EB03F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483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0" y="683792"/>
            <a:ext cx="7886700" cy="4842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00" y="1280472"/>
            <a:ext cx="7886700" cy="32635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E01EC75-0511-4C59-AFDC-B169D9524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1" y="4867276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711C01-20AD-4C7D-A906-DDBC6C93E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7F849DA1-5CB2-4AC6-9AD3-9EE8AA05B822}" type="datetime1">
              <a:rPr lang="en-US" smtClean="0"/>
              <a:t>10/24/2023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D49CC18-975B-4218-9BEB-3D804548A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22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0" y="681038"/>
            <a:ext cx="7991615" cy="486966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7800" y="1369219"/>
            <a:ext cx="3886200" cy="326350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369219"/>
            <a:ext cx="4040599" cy="326350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ECB8C9-6F71-8745-9B9D-ED3B992FA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800" y="4867276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BCE51E9-C67C-4EF8-826E-F1A4EE041B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80A08D4-C2B8-48B5-B512-C477778D0BDE}" type="datetime1">
              <a:rPr lang="en-US" smtClean="0"/>
              <a:t>10/24/2023</a:t>
            </a:fld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5DAC9A-9264-4E96-A741-2D8DA1F06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11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351703-006A-624D-9F66-D3B3015E7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483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0" y="681038"/>
            <a:ext cx="7982511" cy="486966"/>
          </a:xfrm>
          <a:prstGeom prst="rect">
            <a:avLst/>
          </a:prstGeo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7800" y="1279800"/>
            <a:ext cx="3886200" cy="32635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279800"/>
            <a:ext cx="4044554" cy="32635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8398AE9-4026-46A2-BBA1-AAB097183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1" y="4867276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AE78F3E-1AD5-409A-90E2-A126A9F8418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92B06844-7C3E-410F-A2E6-46EC8AD0EE2E}" type="datetime1">
              <a:rPr lang="en-US" smtClean="0"/>
              <a:t>10/24/2023</a:t>
            </a:fld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EFCCDBD-D833-4FF5-A833-32B63E903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1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1" y="687388"/>
            <a:ext cx="7987976" cy="486966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801" y="1275160"/>
            <a:ext cx="3868340" cy="60364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7801" y="1985963"/>
            <a:ext cx="3868340" cy="2656285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1265" y="1275160"/>
            <a:ext cx="3887391" cy="60364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1265" y="1985962"/>
            <a:ext cx="3887391" cy="2656286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20D11757-AD21-8C44-BA47-2C7CCF6BD2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6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267BC55-B784-4D84-8769-21885DB5752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2110044-109F-4DFC-8305-E6CD2F2D4FB6}" type="datetime1">
              <a:rPr lang="en-US" smtClean="0"/>
              <a:t>10/24/2023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1527A28-514A-4E4D-B9BB-80131B1DE74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10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EB8D2C57-C1F3-4D95-825E-2E55BFB96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483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1" y="687388"/>
            <a:ext cx="7981622" cy="48696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801" y="1275160"/>
            <a:ext cx="3868340" cy="603647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7801" y="1985963"/>
            <a:ext cx="3868340" cy="2656285"/>
          </a:xfrm>
        </p:spPr>
        <p:txBody>
          <a:bodyPr>
            <a:no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4912" y="1275160"/>
            <a:ext cx="3887391" cy="603647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4912" y="1985962"/>
            <a:ext cx="3887391" cy="2656286"/>
          </a:xfrm>
        </p:spPr>
        <p:txBody>
          <a:bodyPr>
            <a:no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CA17208-6DE2-4F5B-B757-D5C3A176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1" y="4867276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283CFA40-FCD9-4A03-A580-D0EEA649400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CF397B1E-7791-4446-AE9B-64BC268FB151}" type="datetime1">
              <a:rPr lang="en-US" smtClean="0"/>
              <a:t>10/24/2023</a:t>
            </a:fld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AACA649-1609-4824-AF1D-CF39DED724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12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800" y="128047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/>
              <a:t>Muokkaa tekstin perustyylejä napsauttamalla</a:t>
            </a:r>
          </a:p>
          <a:p>
            <a:pPr lvl="1"/>
            <a:r>
              <a:rPr lang="en-GB" noProof="0"/>
              <a:t>toinen taso</a:t>
            </a:r>
          </a:p>
          <a:p>
            <a:pPr lvl="2"/>
            <a:r>
              <a:rPr lang="en-GB" noProof="0"/>
              <a:t>kolmas taso</a:t>
            </a:r>
          </a:p>
          <a:p>
            <a:pPr lvl="3"/>
            <a:r>
              <a:rPr lang="en-GB" noProof="0"/>
              <a:t>neljäs taso</a:t>
            </a:r>
          </a:p>
          <a:p>
            <a:pPr lvl="4"/>
            <a:r>
              <a:rPr lang="en-GB" noProof="0"/>
              <a:t>viides taso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DB4CD66-57B9-4D3B-BD31-CB65927D3BF6}" type="datetime1">
              <a:rPr lang="en-US" smtClean="0"/>
              <a:t>10/24/2023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22C0FF-A4CE-4043-9462-CDCFE53C648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5E40AAE-D302-7647-9D31-6971CE88E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800" y="4867276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3743BE5-29C0-A94B-962C-58F60464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0" y="683665"/>
            <a:ext cx="7891300" cy="48433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 noProof="0"/>
              <a:t>Muokkaa perustyyl. napsautt.</a:t>
            </a:r>
          </a:p>
        </p:txBody>
      </p:sp>
      <p:pic>
        <p:nvPicPr>
          <p:cNvPr id="5" name="Kuva 4" descr="Tampere University.">
            <a:extLst>
              <a:ext uri="{FF2B5EF4-FFF2-40B4-BE49-F238E27FC236}">
                <a16:creationId xmlns:a16="http://schemas.microsoft.com/office/drawing/2014/main" id="{37F13CCF-E858-4691-8DA5-CEDCEA21226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4500" y="86400"/>
            <a:ext cx="1306168" cy="3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1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rgbClr val="4E008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35731" indent="-135731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66713" indent="-130969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47" indent="-10001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6775" indent="-96441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02519" indent="-10001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" userDrawn="1">
          <p15:clr>
            <a:srgbClr val="F26B43"/>
          </p15:clr>
        </p15:guide>
        <p15:guide id="2" pos="5704" userDrawn="1">
          <p15:clr>
            <a:srgbClr val="F26B43"/>
          </p15:clr>
        </p15:guide>
        <p15:guide id="3" pos="56" userDrawn="1">
          <p15:clr>
            <a:srgbClr val="F26B43"/>
          </p15:clr>
        </p15:guide>
        <p15:guide id="4" orient="horz" pos="3185" userDrawn="1">
          <p15:clr>
            <a:srgbClr val="F26B43"/>
          </p15:clr>
        </p15:guide>
        <p15:guide id="5" pos="244" userDrawn="1">
          <p15:clr>
            <a:srgbClr val="F26B43"/>
          </p15:clr>
        </p15:guide>
        <p15:guide id="6" orient="horz" pos="3066" userDrawn="1">
          <p15:clr>
            <a:srgbClr val="F26B43"/>
          </p15:clr>
        </p15:guide>
        <p15:guide id="7" pos="5228" userDrawn="1">
          <p15:clr>
            <a:srgbClr val="F26B43"/>
          </p15:clr>
        </p15:guide>
        <p15:guide id="8" orient="horz" pos="260" userDrawn="1">
          <p15:clr>
            <a:srgbClr val="F26B43"/>
          </p15:clr>
        </p15:guide>
        <p15:guide id="9" orient="horz" pos="736" userDrawn="1">
          <p15:clr>
            <a:srgbClr val="F26B43"/>
          </p15:clr>
        </p15:guide>
        <p15:guide id="10" orient="horz" pos="429" userDrawn="1">
          <p15:clr>
            <a:srgbClr val="F26B43"/>
          </p15:clr>
        </p15:guide>
        <p15:guide id="11" orient="horz" pos="803" userDrawn="1">
          <p15:clr>
            <a:srgbClr val="F26B43"/>
          </p15:clr>
        </p15:guide>
        <p15:guide id="12" pos="55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27a26e2CnuM?feature=oembe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jackschaedler.github.io/circles-sines-signals/sampling3.html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3.wav"/><Relationship Id="rId7" Type="http://schemas.openxmlformats.org/officeDocument/2006/relationships/image" Target="../media/image3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3.wav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media" Target="../media/media6.wav"/><Relationship Id="rId7" Type="http://schemas.openxmlformats.org/officeDocument/2006/relationships/slideLayout" Target="../slideLayouts/slideLayout4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11" Type="http://schemas.openxmlformats.org/officeDocument/2006/relationships/image" Target="../media/image34.png"/><Relationship Id="rId5" Type="http://schemas.microsoft.com/office/2007/relationships/media" Target="../media/media7.wav"/><Relationship Id="rId10" Type="http://schemas.openxmlformats.org/officeDocument/2006/relationships/image" Target="../media/image40.png"/><Relationship Id="rId4" Type="http://schemas.openxmlformats.org/officeDocument/2006/relationships/audio" Target="../media/media6.wav"/><Relationship Id="rId9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jackschaedler.github.io/circles-sines-signals/index.html" TargetMode="External"/><Relationship Id="rId2" Type="http://schemas.openxmlformats.org/officeDocument/2006/relationships/hyperlink" Target="https://www.youtube.com/watch?v=eQEaiZ2j9oc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r6sGWTCMz2k&amp;list=RDCMUCYO_jab_esuFRV4b17AJtAw&amp;start_radio=1&amp;rv=r6sGWTCMz2k&amp;t=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00799-E248-D269-7A98-40F40C1EF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148" y="2068200"/>
            <a:ext cx="8317706" cy="1080000"/>
          </a:xfrm>
        </p:spPr>
        <p:txBody>
          <a:bodyPr/>
          <a:lstStyle/>
          <a:p>
            <a:r>
              <a:rPr lang="en-US" dirty="0"/>
              <a:t>Sound: an overview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45F03C6-8439-61DE-CC45-9E36BB7C9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192" y="3326400"/>
            <a:ext cx="8312663" cy="1080000"/>
          </a:xfrm>
        </p:spPr>
        <p:txBody>
          <a:bodyPr/>
          <a:lstStyle/>
          <a:p>
            <a:r>
              <a:rPr lang="en-US" sz="2100" dirty="0"/>
              <a:t>COMP.SGN.120</a:t>
            </a:r>
          </a:p>
          <a:p>
            <a:r>
              <a:rPr lang="en-US" sz="2100" dirty="0"/>
              <a:t>Introduction to Audio processing</a:t>
            </a:r>
          </a:p>
          <a:p>
            <a:r>
              <a:rPr lang="en-US" sz="2100" dirty="0"/>
              <a:t>Lecture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2F6A6F-BA9E-44D0-A02A-689E97FBD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68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9269E-FC6F-4314-A8CB-E9BC17DBF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representation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7A7D0-2B9F-42FB-96FF-F2F05F1AD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054" y="1214062"/>
            <a:ext cx="3868340" cy="366096"/>
          </a:xfrm>
        </p:spPr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1C3DE7-D6F6-4668-BEDC-388956827E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02211" y="1214062"/>
            <a:ext cx="3887391" cy="366096"/>
          </a:xfrm>
        </p:spPr>
        <p:txBody>
          <a:bodyPr/>
          <a:lstStyle/>
          <a:p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4374D4-9107-4131-B7CA-4B0B02C97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02211" y="1619865"/>
            <a:ext cx="3740749" cy="2116607"/>
          </a:xfrm>
          <a:ln w="12700"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pPr marL="0" indent="0">
              <a:spcBef>
                <a:spcPts val="100"/>
              </a:spcBef>
              <a:buNone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y,Fs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] =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audioread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'bird_ex.wav'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y = y(:,1);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dt = 1/Fs;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fr-FR" sz="12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t = 0:dt:(</a:t>
            </a:r>
            <a:r>
              <a:rPr lang="fr-FR" sz="12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length</a:t>
            </a:r>
            <a:r>
              <a:rPr lang="fr-FR" sz="12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(y)*</a:t>
            </a:r>
            <a:r>
              <a:rPr lang="fr-FR" sz="12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fr-FR" sz="12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)-</a:t>
            </a:r>
            <a:r>
              <a:rPr lang="fr-FR" sz="12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fr-FR" sz="12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plot(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t,y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grid </a:t>
            </a:r>
            <a:r>
              <a:rPr lang="en-US" sz="12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456DD1-456A-4E15-A6FD-24237B09DDCD}"/>
              </a:ext>
            </a:extLst>
          </p:cNvPr>
          <p:cNvSpPr txBox="1"/>
          <p:nvPr/>
        </p:nvSpPr>
        <p:spPr>
          <a:xfrm>
            <a:off x="554486" y="1619866"/>
            <a:ext cx="3666994" cy="2123658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scipy.io.wavfile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read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Read audio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sr,s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read('bird_ex.wav')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(s)/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(s), endpoint=False)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figsize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=(6,2))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t,s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c='b')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0" name="Picture 9" descr="A picture containing indoor, antenna, different&#10;&#10;Description automatically generated">
            <a:extLst>
              <a:ext uri="{FF2B5EF4-FFF2-40B4-BE49-F238E27FC236}">
                <a16:creationId xmlns:a16="http://schemas.microsoft.com/office/drawing/2014/main" id="{1B3D194F-2E23-41CE-AA04-03DB68988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4" y="3736473"/>
            <a:ext cx="4189614" cy="1396538"/>
          </a:xfrm>
          <a:prstGeom prst="rect">
            <a:avLst/>
          </a:prstGeom>
        </p:spPr>
      </p:pic>
      <p:pic>
        <p:nvPicPr>
          <p:cNvPr id="12" name="Picture 11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0D1BFD05-5322-4F33-A4EB-C49434AD0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09" y="3768416"/>
            <a:ext cx="4821088" cy="12782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9F04D0-C726-47D5-986F-C6C067408C0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87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D565-5FB2-4CED-BB35-A39E6F53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audio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407E6-CB0F-4083-B9A0-BF6E4B439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7800" y="1171615"/>
            <a:ext cx="3887391" cy="419718"/>
          </a:xfrm>
        </p:spPr>
        <p:txBody>
          <a:bodyPr/>
          <a:lstStyle/>
          <a:p>
            <a:r>
              <a:rPr lang="en-US" dirty="0"/>
              <a:t>Write audio file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DF480-FFF1-4319-BB51-101863E6C0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04425A-9E7F-4AA2-9B4C-3BE2640C4CE1}"/>
              </a:ext>
            </a:extLst>
          </p:cNvPr>
          <p:cNvSpPr txBox="1">
            <a:spLocks noGrp="1"/>
          </p:cNvSpPr>
          <p:nvPr>
            <p:ph sz="quarter" idx="4"/>
          </p:nvPr>
        </p:nvSpPr>
        <p:spPr>
          <a:xfrm>
            <a:off x="307800" y="1591333"/>
            <a:ext cx="7693077" cy="1607107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scipy.io.wavfile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write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audio</a:t>
            </a:r>
          </a:p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sr,s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read('bird_ex.wav')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(s)/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(s), endpoint=False)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write('bird_sound.wav’,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s.astype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(np.int16))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C992809-B38F-4C30-B485-3E11C8C440F2}"/>
              </a:ext>
            </a:extLst>
          </p:cNvPr>
          <p:cNvSpPr txBox="1">
            <a:spLocks/>
          </p:cNvSpPr>
          <p:nvPr/>
        </p:nvSpPr>
        <p:spPr>
          <a:xfrm>
            <a:off x="307799" y="3241453"/>
            <a:ext cx="3887391" cy="4083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tabLst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tabLst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tabLst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Read audio file (another way)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9C07EC41-361F-4198-859B-58D4422201B8}"/>
              </a:ext>
            </a:extLst>
          </p:cNvPr>
          <p:cNvSpPr txBox="1">
            <a:spLocks/>
          </p:cNvSpPr>
          <p:nvPr/>
        </p:nvSpPr>
        <p:spPr>
          <a:xfrm>
            <a:off x="307799" y="3675876"/>
            <a:ext cx="7693078" cy="800732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135731" indent="-135731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6713" indent="-130969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3647" indent="-1000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6775" indent="-96441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2519" indent="-1000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librosa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Read audio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y,sr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librosa.load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('bird_ex.wav’)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924220-C7A2-4309-ACD8-82D8549029D2}"/>
              </a:ext>
            </a:extLst>
          </p:cNvPr>
          <p:cNvSpPr txBox="1"/>
          <p:nvPr/>
        </p:nvSpPr>
        <p:spPr>
          <a:xfrm>
            <a:off x="3835154" y="3875183"/>
            <a:ext cx="4589756" cy="946413"/>
          </a:xfrm>
          <a:prstGeom prst="rect">
            <a:avLst/>
          </a:prstGeom>
          <a:solidFill>
            <a:srgbClr val="FFCCCC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cs typeface="Courier New" panose="02070309020205020404" pitchFamily="49" charset="0"/>
              </a:rPr>
              <a:t>If </a:t>
            </a:r>
            <a:r>
              <a:rPr lang="en-US" sz="1400" dirty="0" err="1">
                <a:cs typeface="Courier New" panose="02070309020205020404" pitchFamily="49" charset="0"/>
              </a:rPr>
              <a:t>sr</a:t>
            </a:r>
            <a:r>
              <a:rPr lang="en-US" sz="1400" dirty="0">
                <a:cs typeface="Courier New" panose="02070309020205020404" pitchFamily="49" charset="0"/>
              </a:rPr>
              <a:t> is not specified, it will be automatically resampled to </a:t>
            </a:r>
            <a:r>
              <a:rPr lang="en-US" sz="1400" dirty="0" err="1">
                <a:cs typeface="Courier New" panose="02070309020205020404" pitchFamily="49" charset="0"/>
              </a:rPr>
              <a:t>sr</a:t>
            </a:r>
            <a:r>
              <a:rPr lang="en-US" sz="1400" dirty="0">
                <a:cs typeface="Courier New" panose="02070309020205020404" pitchFamily="49" charset="0"/>
              </a:rPr>
              <a:t>=22050.</a:t>
            </a:r>
          </a:p>
          <a:p>
            <a:r>
              <a:rPr lang="en-US" sz="1400" dirty="0">
                <a:cs typeface="Courier New" panose="02070309020205020404" pitchFamily="49" charset="0"/>
              </a:rPr>
              <a:t>Automatically normalized the data (between -1 and 1).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7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1CBD-1EC1-46D1-8CB0-7A3A8FDD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audio: play audio file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0B922-3F50-446A-AACB-8B006544667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12</a:t>
            </a:fld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AD514DF4-4CDE-4ACE-A3E8-A68521778933}"/>
              </a:ext>
            </a:extLst>
          </p:cNvPr>
          <p:cNvSpPr txBox="1">
            <a:spLocks/>
          </p:cNvSpPr>
          <p:nvPr/>
        </p:nvSpPr>
        <p:spPr>
          <a:xfrm>
            <a:off x="307801" y="1435677"/>
            <a:ext cx="5169721" cy="1069524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135731" indent="-135731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6713" indent="-130969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3647" indent="-1000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6775" indent="-96441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2519" indent="-1000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sounddevice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soundfile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as sf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data, fs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sf.read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('bird_ex.wav’)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sd.play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data,fs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C607C-7D35-47F5-BEF4-D4CA3D058A15}"/>
              </a:ext>
            </a:extLst>
          </p:cNvPr>
          <p:cNvSpPr txBox="1"/>
          <p:nvPr/>
        </p:nvSpPr>
        <p:spPr>
          <a:xfrm>
            <a:off x="4070578" y="1716523"/>
            <a:ext cx="4092034" cy="507831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SoundFile</a:t>
            </a:r>
            <a:r>
              <a:rPr lang="en-US" dirty="0"/>
              <a:t> used by </a:t>
            </a:r>
            <a:r>
              <a:rPr lang="en-US" dirty="0" err="1"/>
              <a:t>librosa</a:t>
            </a:r>
            <a:r>
              <a:rPr lang="en-US" dirty="0"/>
              <a:t>. It can open WAV, FLAC, OGG and MAT files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F3804FCF-3DEE-4F02-ACE4-F48DA5712827}"/>
              </a:ext>
            </a:extLst>
          </p:cNvPr>
          <p:cNvSpPr txBox="1">
            <a:spLocks/>
          </p:cNvSpPr>
          <p:nvPr/>
        </p:nvSpPr>
        <p:spPr>
          <a:xfrm>
            <a:off x="307801" y="3117797"/>
            <a:ext cx="5169721" cy="1069524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135731" indent="-135731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6713" indent="-130969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3647" indent="-1000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6775" indent="-96441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2519" indent="-1000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sounddevice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scipy.io.wavfile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read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 = read('bird_ex.wav’)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sd.play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s,sr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94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EE67C-E2BE-4E92-ACB8-1ECBB26F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and speech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A786-A545-4605-AE8C-EB39DFD0F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800" y="1369219"/>
            <a:ext cx="4073699" cy="3263504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Audio coding: </a:t>
            </a:r>
          </a:p>
          <a:p>
            <a:pPr lvl="1"/>
            <a:r>
              <a:rPr lang="en-US" sz="1600" dirty="0"/>
              <a:t>mp3 </a:t>
            </a:r>
          </a:p>
          <a:p>
            <a:pPr lvl="1"/>
            <a:r>
              <a:rPr lang="en-US" sz="1600" dirty="0"/>
              <a:t>speech encoding on mobile phones.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1600" dirty="0"/>
              <a:t>Modifications:</a:t>
            </a:r>
          </a:p>
          <a:p>
            <a:pPr lvl="1"/>
            <a:r>
              <a:rPr lang="en-US" sz="1600" dirty="0"/>
              <a:t>Enhancement </a:t>
            </a:r>
          </a:p>
          <a:p>
            <a:pPr lvl="1"/>
            <a:r>
              <a:rPr lang="en-US" sz="1600" dirty="0"/>
              <a:t>Equalization </a:t>
            </a:r>
          </a:p>
          <a:p>
            <a:pPr lvl="1"/>
            <a:r>
              <a:rPr lang="en-US" sz="1600" dirty="0"/>
              <a:t>Denoising </a:t>
            </a:r>
          </a:p>
          <a:p>
            <a:pPr lvl="1"/>
            <a:r>
              <a:rPr lang="en-US" sz="1600" dirty="0"/>
              <a:t>Echo cancellation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622B0-07D2-4AFA-A0F8-1BC625FE5BB7}"/>
              </a:ext>
            </a:extLst>
          </p:cNvPr>
          <p:cNvSpPr txBox="1"/>
          <p:nvPr/>
        </p:nvSpPr>
        <p:spPr>
          <a:xfrm>
            <a:off x="5092011" y="1369219"/>
            <a:ext cx="2350323" cy="1613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Audio content analysis: </a:t>
            </a:r>
          </a:p>
          <a:p>
            <a:pPr marL="366713" marR="0" lvl="1" indent="-130969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Artist</a:t>
            </a:r>
          </a:p>
          <a:p>
            <a:pPr marL="366713" marR="0" lvl="1" indent="-130969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Music genre</a:t>
            </a:r>
          </a:p>
          <a:p>
            <a:pPr marL="366713" marR="0" lvl="1" indent="-130969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F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ingerprinting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66713" marR="0" lvl="1" indent="-130969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S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peech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recognition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52477-FCC8-4BE7-97AC-6AFBA3732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23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6349B-B6E2-4DAA-8EA7-49EA7A959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0" y="681038"/>
            <a:ext cx="7991615" cy="486966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Speech processing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B3A2C9-6ADB-24F3-CF72-18F9E2ACB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800" y="1369219"/>
            <a:ext cx="3886200" cy="3263504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Example of application:</a:t>
            </a:r>
          </a:p>
          <a:p>
            <a:r>
              <a:rPr lang="en-US" sz="1800" dirty="0"/>
              <a:t>DNN convert the acoustic pattern of the voice into a probability distribution to detect when the speaker says, “Hey Siri”.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DA90C3-7B8C-4E91-85C5-E03DC0B38D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0" y="681038"/>
            <a:ext cx="3727415" cy="386260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49892E-27A1-4DB8-8860-F3814E8630F7}"/>
              </a:ext>
            </a:extLst>
          </p:cNvPr>
          <p:cNvSpPr txBox="1"/>
          <p:nvPr/>
        </p:nvSpPr>
        <p:spPr>
          <a:xfrm>
            <a:off x="4717193" y="4773826"/>
            <a:ext cx="4249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https://machinelearning.apple.com/research/hey-siri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040993-EB7F-4C4E-9473-6EEEDAC11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9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3B91-DFDB-474A-A042-BBB2F818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DC85B-EBE8-430A-A73B-BE58F4AD1C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800" y="1369219"/>
            <a:ext cx="5542584" cy="3263504"/>
          </a:xfrm>
        </p:spPr>
        <p:txBody>
          <a:bodyPr/>
          <a:lstStyle/>
          <a:p>
            <a:r>
              <a:rPr lang="en-US" sz="2000" dirty="0"/>
              <a:t>Sampling frequency = 16000 Hz</a:t>
            </a:r>
          </a:p>
          <a:p>
            <a:r>
              <a:rPr lang="en-US" sz="2000" dirty="0"/>
              <a:t>Calculates spectrogram with window size of 0.01s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It calculates the MFCC, which gives weight to frequencies based on perceptual measurements.</a:t>
            </a:r>
          </a:p>
          <a:p>
            <a:r>
              <a:rPr lang="en-US" sz="2000" dirty="0"/>
              <a:t>Feed the neural network with 20 frames, so 0.2s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F1EE6-0189-44ED-949A-645B6158D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B6D4F2C-4B58-4D7A-AC70-A5BA86454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13" y="1554748"/>
            <a:ext cx="4826890" cy="32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95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03F2-7F39-4B04-AEBA-F47C5CD4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fingerprinting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54F76-AEA0-4ECE-829C-8E50424A6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Deterministically generated digital summary that can be used to identify audio samples in a database.</a:t>
            </a:r>
          </a:p>
          <a:p>
            <a:endParaRPr lang="en-US" sz="2000" dirty="0"/>
          </a:p>
          <a:p>
            <a:r>
              <a:rPr lang="en-US" sz="2000" dirty="0"/>
              <a:t>Application examples:</a:t>
            </a:r>
          </a:p>
          <a:p>
            <a:pPr lvl="1"/>
            <a:r>
              <a:rPr lang="en-US" sz="2000" dirty="0"/>
              <a:t>Shazam</a:t>
            </a:r>
          </a:p>
          <a:p>
            <a:pPr lvl="1"/>
            <a:r>
              <a:rPr lang="en-US" sz="2000" dirty="0" err="1"/>
              <a:t>Midomi</a:t>
            </a:r>
            <a:r>
              <a:rPr lang="en-US" sz="2000" dirty="0"/>
              <a:t> (sing, hum or whistle)</a:t>
            </a:r>
          </a:p>
          <a:p>
            <a:pPr lvl="1"/>
            <a:r>
              <a:rPr lang="en-US" sz="2000" dirty="0" err="1"/>
              <a:t>SoundHound</a:t>
            </a:r>
            <a:endParaRPr lang="en-US" sz="2000" dirty="0"/>
          </a:p>
          <a:p>
            <a:pPr lvl="1"/>
            <a:r>
              <a:rPr lang="en-US" sz="2000" dirty="0" err="1"/>
              <a:t>Musixmatch</a:t>
            </a:r>
            <a:endParaRPr lang="en-US" sz="2000" dirty="0"/>
          </a:p>
          <a:p>
            <a:pPr lvl="1"/>
            <a:r>
              <a:rPr lang="en-US" sz="2000" dirty="0" err="1"/>
              <a:t>TuneFind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6F8A2-B4D7-4234-A432-BC05615D9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41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9454D-00C5-4952-A5F9-870B8C184B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Thinking</a:t>
            </a:r>
            <a:r>
              <a:rPr lang="es-ES" dirty="0"/>
              <a:t> break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82FBB-02A9-4D73-9C46-25F8AC8AED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sz="2100" dirty="0"/>
              <a:t>Can </a:t>
            </a:r>
            <a:r>
              <a:rPr lang="es-ES" sz="2100" dirty="0" err="1"/>
              <a:t>you</a:t>
            </a:r>
            <a:r>
              <a:rPr lang="es-ES" sz="2100" dirty="0"/>
              <a:t> </a:t>
            </a:r>
            <a:r>
              <a:rPr lang="es-ES" sz="2100" dirty="0" err="1"/>
              <a:t>tell</a:t>
            </a:r>
            <a:r>
              <a:rPr lang="es-ES" sz="2100" dirty="0"/>
              <a:t> </a:t>
            </a:r>
            <a:r>
              <a:rPr lang="es-ES" sz="2100" dirty="0" err="1"/>
              <a:t>other</a:t>
            </a:r>
            <a:r>
              <a:rPr lang="es-ES" sz="2100" dirty="0"/>
              <a:t> </a:t>
            </a:r>
            <a:r>
              <a:rPr lang="es-ES" sz="2100" dirty="0" err="1"/>
              <a:t>examples</a:t>
            </a:r>
            <a:r>
              <a:rPr lang="es-ES" sz="2100" dirty="0"/>
              <a:t> </a:t>
            </a:r>
            <a:r>
              <a:rPr lang="es-ES" sz="2100" dirty="0" err="1"/>
              <a:t>of</a:t>
            </a:r>
            <a:r>
              <a:rPr lang="es-ES" sz="2100" dirty="0"/>
              <a:t> audio </a:t>
            </a:r>
            <a:r>
              <a:rPr lang="es-ES" sz="2100" dirty="0" err="1"/>
              <a:t>processing</a:t>
            </a:r>
            <a:r>
              <a:rPr lang="es-ES" sz="2100" dirty="0"/>
              <a:t> </a:t>
            </a:r>
            <a:r>
              <a:rPr lang="es-ES" sz="2100" dirty="0" err="1"/>
              <a:t>that</a:t>
            </a:r>
            <a:r>
              <a:rPr lang="es-ES" sz="2100" dirty="0"/>
              <a:t> </a:t>
            </a:r>
            <a:r>
              <a:rPr lang="es-ES" sz="2100" dirty="0" err="1"/>
              <a:t>you</a:t>
            </a:r>
            <a:r>
              <a:rPr lang="es-ES" sz="2100" dirty="0"/>
              <a:t> </a:t>
            </a:r>
            <a:r>
              <a:rPr lang="es-ES" sz="2100" dirty="0" err="1"/>
              <a:t>know</a:t>
            </a:r>
            <a:r>
              <a:rPr lang="es-ES" sz="2100" dirty="0"/>
              <a:t> </a:t>
            </a:r>
            <a:r>
              <a:rPr lang="es-ES" sz="2100" dirty="0" err="1"/>
              <a:t>of</a:t>
            </a:r>
            <a:r>
              <a:rPr lang="es-ES" sz="2100" dirty="0"/>
              <a:t>? </a:t>
            </a:r>
            <a:r>
              <a:rPr lang="es-ES" sz="2100" dirty="0" err="1"/>
              <a:t>Or</a:t>
            </a:r>
            <a:r>
              <a:rPr lang="es-ES" sz="2100" dirty="0"/>
              <a:t> </a:t>
            </a:r>
            <a:r>
              <a:rPr lang="es-ES" sz="2100" dirty="0" err="1"/>
              <a:t>that</a:t>
            </a:r>
            <a:r>
              <a:rPr lang="es-ES" sz="2100" dirty="0"/>
              <a:t> </a:t>
            </a:r>
            <a:r>
              <a:rPr lang="es-ES" sz="2100" dirty="0" err="1"/>
              <a:t>you</a:t>
            </a:r>
            <a:r>
              <a:rPr lang="es-ES" sz="2100" dirty="0"/>
              <a:t> </a:t>
            </a:r>
            <a:r>
              <a:rPr lang="es-ES" sz="2100" dirty="0" err="1"/>
              <a:t>have</a:t>
            </a:r>
            <a:r>
              <a:rPr lang="es-ES" sz="2100" dirty="0"/>
              <a:t> </a:t>
            </a:r>
            <a:r>
              <a:rPr lang="es-ES" sz="2100" dirty="0" err="1"/>
              <a:t>encountered</a:t>
            </a:r>
            <a:r>
              <a:rPr lang="es-ES" sz="2100" dirty="0"/>
              <a:t> in </a:t>
            </a:r>
            <a:r>
              <a:rPr lang="es-ES" sz="2100" dirty="0" err="1"/>
              <a:t>everyday</a:t>
            </a:r>
            <a:r>
              <a:rPr lang="es-ES" sz="2100" dirty="0"/>
              <a:t> </a:t>
            </a:r>
            <a:r>
              <a:rPr lang="es-ES" sz="2100" dirty="0" err="1"/>
              <a:t>life</a:t>
            </a:r>
            <a:r>
              <a:rPr lang="es-ES" sz="2100" dirty="0"/>
              <a:t>?</a:t>
            </a:r>
            <a:endParaRPr lang="en-US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DD1CF-D8E2-4261-AC52-23F51EA1B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74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1B26-03F9-454C-BA78-084B3ECAC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domain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B2D0E-3575-4AA0-9311-EC4B593E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We sample signals in the time domain, its natural form. 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24D68-431D-40FF-AD27-3BB2B0DFF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ADCB6F-4CD7-4131-B081-FC8B49FE1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29" y="1806078"/>
            <a:ext cx="5220072" cy="1688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B95D0E-9324-4280-8306-E8D3D34AB326}"/>
              </a:ext>
            </a:extLst>
          </p:cNvPr>
          <p:cNvSpPr txBox="1"/>
          <p:nvPr/>
        </p:nvSpPr>
        <p:spPr>
          <a:xfrm>
            <a:off x="307800" y="3822304"/>
            <a:ext cx="4121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600" b="1" dirty="0"/>
              <a:t>Frequency</a:t>
            </a:r>
            <a:r>
              <a:rPr lang="en-US" sz="1600" dirty="0"/>
              <a:t>: number of waves per second.</a:t>
            </a:r>
            <a:endParaRPr lang="en-US" sz="1600" b="1" dirty="0"/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600" b="1" dirty="0"/>
              <a:t>Amplitude</a:t>
            </a:r>
            <a:r>
              <a:rPr lang="en-US" sz="1600" dirty="0"/>
              <a:t>: “Strength” of the wave.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600" b="1" dirty="0"/>
              <a:t>Phase</a:t>
            </a:r>
            <a:r>
              <a:rPr lang="en-US" sz="1600" dirty="0"/>
              <a:t>: how the wave is shifted in time.</a:t>
            </a:r>
          </a:p>
        </p:txBody>
      </p:sp>
    </p:spTree>
    <p:extLst>
      <p:ext uri="{BB962C8B-B14F-4D97-AF65-F5344CB8AC3E}">
        <p14:creationId xmlns:p14="http://schemas.microsoft.com/office/powerpoint/2010/main" val="1873425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30A9-2AF9-642E-3DA6-0D3AFE76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and Sampling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311C-5F5F-3A12-BECC-00012159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800" y="1280472"/>
            <a:ext cx="7886700" cy="895359"/>
          </a:xfrm>
        </p:spPr>
        <p:txBody>
          <a:bodyPr/>
          <a:lstStyle/>
          <a:p>
            <a:r>
              <a:rPr lang="en-US" sz="1600" b="1" dirty="0"/>
              <a:t>Sampling</a:t>
            </a:r>
            <a:r>
              <a:rPr lang="en-US" sz="1600" dirty="0"/>
              <a:t> is the process of measuring the value of a continuous signal in fixed time intervals.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A4EFD-AC63-A82E-F296-C5FE8F520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35284-EB23-36BD-225A-37A50D90EBF9}"/>
              </a:ext>
            </a:extLst>
          </p:cNvPr>
          <p:cNvSpPr txBox="1"/>
          <p:nvPr/>
        </p:nvSpPr>
        <p:spPr>
          <a:xfrm>
            <a:off x="3107247" y="177922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Continuous </a:t>
            </a:r>
            <a:r>
              <a:rPr lang="en-US" sz="1600" i="1" dirty="0">
                <a:sym typeface="Wingdings" panose="05000000000000000000" pitchFamily="2" charset="2"/>
              </a:rPr>
              <a:t> Discrete</a:t>
            </a:r>
            <a:endParaRPr lang="en-US" sz="1600" i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A5E22A-F0B0-ABA8-A6F3-FFF1F6822114}"/>
              </a:ext>
            </a:extLst>
          </p:cNvPr>
          <p:cNvSpPr txBox="1">
            <a:spLocks/>
          </p:cNvSpPr>
          <p:nvPr/>
        </p:nvSpPr>
        <p:spPr>
          <a:xfrm>
            <a:off x="307800" y="2402356"/>
            <a:ext cx="7886700" cy="632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35731" indent="-135731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6713" indent="-130969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3647" indent="-1000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6775" indent="-96441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2519" indent="-1000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Sampling frequency </a:t>
            </a:r>
            <a:r>
              <a:rPr lang="en-US" sz="1600" dirty="0"/>
              <a:t>(also called </a:t>
            </a:r>
            <a:r>
              <a:rPr lang="en-US" sz="1600" b="1" dirty="0"/>
              <a:t>sampling rate</a:t>
            </a:r>
            <a:r>
              <a:rPr lang="en-US" sz="1600" dirty="0"/>
              <a:t>) is the number of samples taken per second when performing the sampling process.</a:t>
            </a:r>
          </a:p>
          <a:p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0B84EE-340D-6F5B-7749-C5BD0480567B}"/>
              </a:ext>
            </a:extLst>
          </p:cNvPr>
          <p:cNvSpPr txBox="1">
            <a:spLocks/>
          </p:cNvSpPr>
          <p:nvPr/>
        </p:nvSpPr>
        <p:spPr>
          <a:xfrm>
            <a:off x="307800" y="3229080"/>
            <a:ext cx="7886700" cy="1045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35731" indent="-135731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6713" indent="-130969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3647" indent="-1000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6775" indent="-96441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2519" indent="-1000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Examples</a:t>
            </a:r>
          </a:p>
          <a:p>
            <a:pPr lvl="1"/>
            <a:r>
              <a:rPr lang="en-US" sz="1300" dirty="0"/>
              <a:t>CD quality audio = 44100 samples per second (44.1 kHz)</a:t>
            </a:r>
          </a:p>
          <a:p>
            <a:pPr lvl="1"/>
            <a:r>
              <a:rPr lang="en-US" sz="1300" dirty="0"/>
              <a:t>High quality audio = 192000 samples per second (192 kHz)</a:t>
            </a:r>
          </a:p>
          <a:p>
            <a:pPr lvl="1"/>
            <a:r>
              <a:rPr lang="en-US" sz="1300" dirty="0"/>
              <a:t>For speech only = 16000 samples per second (16 kHz)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2552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5EF4-2952-48DD-8C2A-5B955D7E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0" y="681038"/>
            <a:ext cx="7991615" cy="486966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What is sound?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AEE1-98F4-4E65-BA90-300F7C268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800" y="1369219"/>
            <a:ext cx="3886200" cy="3263504"/>
          </a:xfrm>
        </p:spPr>
        <p:txBody>
          <a:bodyPr>
            <a:normAutofit/>
          </a:bodyPr>
          <a:lstStyle/>
          <a:p>
            <a:r>
              <a:rPr lang="en-US" sz="1800" dirty="0"/>
              <a:t>Result of vibrations in the air caused by pressure fluctuations.</a:t>
            </a:r>
          </a:p>
          <a:p>
            <a:r>
              <a:rPr lang="en-US" sz="1800" dirty="0"/>
              <a:t>The vibrations are then perceived by the auditory system.</a:t>
            </a:r>
          </a:p>
          <a:p>
            <a:endParaRPr lang="en-US" dirty="0"/>
          </a:p>
        </p:txBody>
      </p:sp>
      <p:pic>
        <p:nvPicPr>
          <p:cNvPr id="4" name="Online Media 3" title="What Is Sound? | Design Squad">
            <a:hlinkClick r:id="" action="ppaction://media"/>
            <a:extLst>
              <a:ext uri="{FF2B5EF4-FFF2-40B4-BE49-F238E27FC236}">
                <a16:creationId xmlns:a16="http://schemas.microsoft.com/office/drawing/2014/main" id="{C7E1D094-58F9-4213-9D71-3D03B4180F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86300" y="1485746"/>
            <a:ext cx="4040599" cy="3030449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B3AE0-94D5-4F61-AE8F-1B9DB2356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6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C3F28-DED9-4A99-BA1B-A505D84C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and signal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F06A3-DD88-48A1-9AB6-AB707E1B5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799" y="1280472"/>
            <a:ext cx="8621711" cy="3263504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Sampling rate </a:t>
            </a:r>
            <a:r>
              <a:rPr lang="en-US" sz="1600" dirty="0"/>
              <a:t>determines the highest frequency that can be captured from the signal.</a:t>
            </a:r>
          </a:p>
          <a:p>
            <a:pPr marL="0" indent="0">
              <a:buNone/>
            </a:pPr>
            <a:r>
              <a:rPr lang="en-US" sz="1600" dirty="0"/>
              <a:t>If not </a:t>
            </a:r>
            <a:r>
              <a:rPr lang="en-US" sz="1600" dirty="0">
                <a:sym typeface="Wingdings" panose="05000000000000000000" pitchFamily="2" charset="2"/>
              </a:rPr>
              <a:t> aliasing will occur. </a:t>
            </a:r>
            <a:endParaRPr lang="en-US" sz="13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Nyquist limit: half of the sampling rate.</a:t>
            </a:r>
          </a:p>
          <a:p>
            <a:pPr lvl="1"/>
            <a:r>
              <a:rPr lang="en-US" sz="1600" dirty="0">
                <a:sym typeface="Wingdings" panose="05000000000000000000" pitchFamily="2" charset="2"/>
              </a:rPr>
              <a:t>Higher limit = will not capture more information and increase computational cost.</a:t>
            </a:r>
          </a:p>
          <a:p>
            <a:pPr lvl="1"/>
            <a:r>
              <a:rPr lang="en-US" sz="1600" dirty="0">
                <a:sym typeface="Wingdings" panose="05000000000000000000" pitchFamily="2" charset="2"/>
              </a:rPr>
              <a:t>Lower limit = information loss. E.g. speech sampled at 8 kHz will sound muffled.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27825-5F96-40AE-BD6A-8F5B547F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36" y="2823937"/>
            <a:ext cx="5397428" cy="13593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C970-5BAA-41B9-9F37-BC84DD71C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CBA04-6686-0038-34F6-2E15CA4EA62F}"/>
              </a:ext>
            </a:extLst>
          </p:cNvPr>
          <p:cNvSpPr txBox="1"/>
          <p:nvPr/>
        </p:nvSpPr>
        <p:spPr>
          <a:xfrm>
            <a:off x="510363" y="4428460"/>
            <a:ext cx="4406976" cy="507831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5 seconds audio clip at 8 kHz results in 40000 values.</a:t>
            </a:r>
          </a:p>
          <a:p>
            <a:r>
              <a:rPr lang="en-US" i="1" dirty="0"/>
              <a:t>Same 5 seconds but at 16 kHz results in 80000 values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2066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E77A7-A770-4013-B954-85B8A7A6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Nyquist-Shannon sampling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D14F7-066E-4D2C-A890-80CF3FF54F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sz="1800" i="1" dirty="0"/>
                  <a:t>There is no loss in the information if the sampling frequency is two times higher than the highest frequency in the analog signal.</a:t>
                </a:r>
              </a:p>
              <a:p>
                <a:pPr marL="0" indent="0" algn="ctr">
                  <a:buNone/>
                </a:pPr>
                <a:endParaRPr lang="en-US" sz="18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  <m:t>𝑦𝑞</m:t>
                              </m:r>
                            </m:sub>
                          </m:sSub>
                        </m:sub>
                      </m:sSub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s-E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𝑛𝑎𝑡𝑢𝑟𝑎𝑙</m:t>
                          </m:r>
                        </m:sub>
                      </m:sSub>
                    </m:oMath>
                  </m:oMathPara>
                </a14:m>
                <a:endParaRPr lang="en-US" sz="1800" i="1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600" dirty="0"/>
                  <a:t>If we have a 20 Hz sine wave, the theory tells us that we must sample at a rate greater than 40 Hz to faithfully capture the incoming sinusoid.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D14F7-066E-4D2C-A890-80CF3FF54F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86" t="-1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27EF9-12CA-4EEE-9155-830720FBC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6C9916-CB94-4659-AE13-E2B265FD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0" y="3508603"/>
            <a:ext cx="4133720" cy="1453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28EDD6-B69E-4399-9E6E-1B8B21710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536231"/>
            <a:ext cx="3836974" cy="139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74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B5717-523F-4746-80FB-CC5CA790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Nyquist frequency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FD5DA3-0CE9-460A-A2F7-CD60084C3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320" y="2440259"/>
            <a:ext cx="5130486" cy="25117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5CC413-62FF-4F22-A574-637A710DD9F7}"/>
              </a:ext>
            </a:extLst>
          </p:cNvPr>
          <p:cNvSpPr txBox="1"/>
          <p:nvPr/>
        </p:nvSpPr>
        <p:spPr>
          <a:xfrm>
            <a:off x="487680" y="1554480"/>
            <a:ext cx="2100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Sampling rate: 24 Hz</a:t>
            </a:r>
          </a:p>
          <a:p>
            <a:r>
              <a:rPr lang="en-US" sz="1600" dirty="0"/>
              <a:t>Nyquist limit: 12 Hz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E17749-23B9-4798-9AB7-B07A17C33851}"/>
              </a:ext>
            </a:extLst>
          </p:cNvPr>
          <p:cNvSpPr txBox="1"/>
          <p:nvPr/>
        </p:nvSpPr>
        <p:spPr>
          <a:xfrm>
            <a:off x="4251150" y="1185147"/>
            <a:ext cx="40336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Once the Nyquist limit is crossed, the sampled signal is a valid representation for the input wave (blue, ~ 15Hz) and for another sine (grey, ~9Hz) wave, with smaller frequency.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E6FBEC-CB97-4C90-901C-8E890F67D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C7583-5460-4EE2-95FD-641C1E770A33}"/>
              </a:ext>
            </a:extLst>
          </p:cNvPr>
          <p:cNvSpPr txBox="1"/>
          <p:nvPr/>
        </p:nvSpPr>
        <p:spPr>
          <a:xfrm>
            <a:off x="6106151" y="4220945"/>
            <a:ext cx="230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In this scenario the sampling rate is fixed and the input signal is varying its frequency.</a:t>
            </a:r>
          </a:p>
        </p:txBody>
      </p:sp>
    </p:spTree>
    <p:extLst>
      <p:ext uri="{BB962C8B-B14F-4D97-AF65-F5344CB8AC3E}">
        <p14:creationId xmlns:p14="http://schemas.microsoft.com/office/powerpoint/2010/main" val="768202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9C465-FB8C-4DFE-9CD6-8F2F86EA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Sine wave </a:t>
            </a:r>
            <a:r>
              <a:rPr lang="es-ES" dirty="0" err="1"/>
              <a:t>aliasing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D377B1-1BFA-4207-8A9B-5AAB9CD9529B}"/>
              </a:ext>
            </a:extLst>
          </p:cNvPr>
          <p:cNvSpPr txBox="1"/>
          <p:nvPr/>
        </p:nvSpPr>
        <p:spPr>
          <a:xfrm>
            <a:off x="479252" y="1374689"/>
            <a:ext cx="788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A sine wave at </a:t>
            </a:r>
            <a:r>
              <a:rPr lang="es-ES" sz="1800" dirty="0" err="1"/>
              <a:t>frequency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</a:t>
            </a:r>
            <a:r>
              <a:rPr lang="es-ES" sz="1800" b="1" dirty="0"/>
              <a:t>F</a:t>
            </a:r>
            <a:r>
              <a:rPr lang="es-ES" sz="1800" dirty="0"/>
              <a:t>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indistinguishable</a:t>
            </a:r>
            <a:r>
              <a:rPr lang="es-ES" sz="1800" dirty="0"/>
              <a:t> </a:t>
            </a:r>
            <a:r>
              <a:rPr lang="es-ES" sz="1800" dirty="0" err="1"/>
              <a:t>from</a:t>
            </a:r>
            <a:r>
              <a:rPr lang="es-ES" sz="1800" dirty="0"/>
              <a:t> a sine wave at a </a:t>
            </a:r>
            <a:r>
              <a:rPr lang="es-ES" sz="1800" dirty="0" err="1"/>
              <a:t>frequency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</a:t>
            </a:r>
            <a:r>
              <a:rPr lang="es-ES" sz="1800" b="1" dirty="0"/>
              <a:t>F</a:t>
            </a:r>
            <a:r>
              <a:rPr lang="es-ES" sz="1800" dirty="0"/>
              <a:t>+(k x </a:t>
            </a:r>
            <a:r>
              <a:rPr lang="es-ES" sz="1800" dirty="0" err="1"/>
              <a:t>Sampling</a:t>
            </a:r>
            <a:r>
              <a:rPr lang="es-ES" sz="1800" dirty="0"/>
              <a:t> </a:t>
            </a:r>
            <a:r>
              <a:rPr lang="es-ES" sz="1800" dirty="0" err="1"/>
              <a:t>Rate</a:t>
            </a:r>
            <a:r>
              <a:rPr lang="es-ES" sz="1800" dirty="0"/>
              <a:t>) after </a:t>
            </a:r>
            <a:r>
              <a:rPr lang="es-ES" sz="1800" dirty="0" err="1"/>
              <a:t>sampling</a:t>
            </a:r>
            <a:r>
              <a:rPr lang="es-ES" sz="1800" dirty="0"/>
              <a:t>.</a:t>
            </a: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1C787-9D8F-477F-83C2-8DBA194F5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35E775-6CE6-4F7F-96AD-71DF50F0C075}"/>
              </a:ext>
            </a:extLst>
          </p:cNvPr>
          <p:cNvSpPr txBox="1"/>
          <p:nvPr/>
        </p:nvSpPr>
        <p:spPr>
          <a:xfrm>
            <a:off x="7050078" y="4662449"/>
            <a:ext cx="1444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Animation [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]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5E1933E-91A8-4F59-9514-33C3A21B4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38" y="2190466"/>
            <a:ext cx="5699732" cy="2591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6CE23-49F2-4196-9FA7-FFCB5DF89079}"/>
              </a:ext>
            </a:extLst>
          </p:cNvPr>
          <p:cNvSpPr txBox="1"/>
          <p:nvPr/>
        </p:nvSpPr>
        <p:spPr>
          <a:xfrm>
            <a:off x="49073" y="4962531"/>
            <a:ext cx="47147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By Laurens R. </a:t>
            </a:r>
            <a:r>
              <a:rPr lang="en-US" sz="800" dirty="0" err="1"/>
              <a:t>Krol</a:t>
            </a:r>
            <a:r>
              <a:rPr lang="en-US" sz="800" dirty="0"/>
              <a:t> - Own work, CC0, https://commons.wikimedia.org/w/index.php?curid=96867752</a:t>
            </a:r>
          </a:p>
        </p:txBody>
      </p:sp>
    </p:spTree>
    <p:extLst>
      <p:ext uri="{BB962C8B-B14F-4D97-AF65-F5344CB8AC3E}">
        <p14:creationId xmlns:p14="http://schemas.microsoft.com/office/powerpoint/2010/main" val="479660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710BA-9AB1-479A-A9BE-92A8054F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0" y="691541"/>
            <a:ext cx="7886700" cy="484212"/>
          </a:xfrm>
        </p:spPr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Flute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961456-3E07-4CF5-A3E8-B857702F4F71}"/>
              </a:ext>
            </a:extLst>
          </p:cNvPr>
          <p:cNvSpPr txBox="1"/>
          <p:nvPr/>
        </p:nvSpPr>
        <p:spPr>
          <a:xfrm>
            <a:off x="307801" y="1661139"/>
            <a:ext cx="30788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600" dirty="0" err="1"/>
              <a:t>First</a:t>
            </a:r>
            <a:r>
              <a:rPr lang="es-ES" sz="1600" dirty="0"/>
              <a:t> panel: </a:t>
            </a:r>
            <a:r>
              <a:rPr lang="es-ES" sz="1600" dirty="0" err="1"/>
              <a:t>Two</a:t>
            </a:r>
            <a:r>
              <a:rPr lang="es-ES" sz="1600" dirty="0"/>
              <a:t> </a:t>
            </a:r>
            <a:r>
              <a:rPr lang="es-ES" sz="1600" dirty="0" err="1"/>
              <a:t>seconds</a:t>
            </a:r>
            <a:r>
              <a:rPr lang="es-ES" sz="1600" dirty="0"/>
              <a:t> Sol note.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600" dirty="0" err="1"/>
              <a:t>Second</a:t>
            </a:r>
            <a:r>
              <a:rPr lang="es-ES" sz="1600" dirty="0"/>
              <a:t> panel: </a:t>
            </a:r>
            <a:r>
              <a:rPr lang="es-ES" sz="1600" dirty="0" err="1"/>
              <a:t>signal</a:t>
            </a:r>
            <a:r>
              <a:rPr lang="es-ES" sz="1600" dirty="0"/>
              <a:t> </a:t>
            </a:r>
            <a:r>
              <a:rPr lang="es-ES" sz="1600" dirty="0" err="1"/>
              <a:t>zoomed</a:t>
            </a:r>
            <a:r>
              <a:rPr lang="es-ES" sz="1600" dirty="0"/>
              <a:t> in</a:t>
            </a:r>
            <a:r>
              <a:rPr lang="en-US" sz="1600" dirty="0"/>
              <a:t> 100 </a:t>
            </a:r>
            <a:r>
              <a:rPr lang="en-US" sz="1600" dirty="0" err="1"/>
              <a:t>ms</a:t>
            </a:r>
            <a:r>
              <a:rPr lang="en-US" sz="1600" dirty="0"/>
              <a:t> (0.4 – 0.5 s).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95FA0A-71A4-4D4D-94FC-D426409D8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915" y="1168003"/>
            <a:ext cx="5425766" cy="28818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69CF84-6523-4531-B8FB-7B967CCA9B81}"/>
              </a:ext>
            </a:extLst>
          </p:cNvPr>
          <p:cNvSpPr txBox="1"/>
          <p:nvPr/>
        </p:nvSpPr>
        <p:spPr>
          <a:xfrm>
            <a:off x="430450" y="4217333"/>
            <a:ext cx="8065028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/>
              <a:t>Many</a:t>
            </a:r>
            <a:r>
              <a:rPr lang="es-ES" sz="1600" dirty="0"/>
              <a:t> natural </a:t>
            </a:r>
            <a:r>
              <a:rPr lang="es-ES" sz="1600" dirty="0" err="1"/>
              <a:t>sounds</a:t>
            </a:r>
            <a:r>
              <a:rPr lang="es-ES" sz="1600" dirty="0"/>
              <a:t> are </a:t>
            </a:r>
            <a:r>
              <a:rPr lang="es-ES" sz="1600" dirty="0" err="1"/>
              <a:t>periodic</a:t>
            </a:r>
            <a:r>
              <a:rPr lang="es-ES" sz="1600" dirty="0"/>
              <a:t> and </a:t>
            </a:r>
            <a:r>
              <a:rPr lang="es-ES" sz="1600" dirty="0" err="1"/>
              <a:t>most</a:t>
            </a:r>
            <a:r>
              <a:rPr lang="es-ES" sz="1600" dirty="0"/>
              <a:t> musical </a:t>
            </a:r>
            <a:r>
              <a:rPr lang="es-ES" sz="1600" dirty="0" err="1"/>
              <a:t>instruments</a:t>
            </a:r>
            <a:r>
              <a:rPr lang="es-ES" sz="1600" dirty="0"/>
              <a:t> and </a:t>
            </a:r>
            <a:r>
              <a:rPr lang="es-ES" sz="1600" dirty="0" err="1"/>
              <a:t>vowels</a:t>
            </a:r>
            <a:r>
              <a:rPr lang="es-ES" sz="1600" dirty="0"/>
              <a:t> in </a:t>
            </a:r>
            <a:r>
              <a:rPr lang="es-ES" sz="1600" dirty="0" err="1"/>
              <a:t>speech</a:t>
            </a:r>
            <a:r>
              <a:rPr lang="es-ES" sz="1600" dirty="0"/>
              <a:t>.</a:t>
            </a:r>
          </a:p>
          <a:p>
            <a:endParaRPr lang="en-US" sz="10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795BD6-2DFF-4A11-A0D9-B337C0736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45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5528-9C08-9CCF-2A29-A0C8E887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and </a:t>
            </a:r>
            <a:r>
              <a:rPr lang="en-US" dirty="0" err="1"/>
              <a:t>Downsampling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7008-4369-0125-FCE7-4FC125B1D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dirty="0" err="1"/>
              <a:t>Upsampling</a:t>
            </a:r>
            <a:r>
              <a:rPr lang="en-US" sz="1600" dirty="0"/>
              <a:t>: calculate additional sample values in between the already </a:t>
            </a:r>
            <a:r>
              <a:rPr lang="en-US" sz="1600" dirty="0" err="1"/>
              <a:t>extisting</a:t>
            </a:r>
            <a:r>
              <a:rPr lang="en-US" sz="1600" dirty="0"/>
              <a:t> ones.</a:t>
            </a:r>
          </a:p>
          <a:p>
            <a:endParaRPr lang="en-US" sz="1600" dirty="0"/>
          </a:p>
          <a:p>
            <a:r>
              <a:rPr lang="en-US" sz="1600" b="1" dirty="0" err="1"/>
              <a:t>Downsampling</a:t>
            </a:r>
            <a:r>
              <a:rPr lang="en-US" sz="1600" dirty="0"/>
              <a:t>: </a:t>
            </a:r>
          </a:p>
          <a:p>
            <a:pPr lvl="1"/>
            <a:r>
              <a:rPr lang="en-US" sz="1600" dirty="0"/>
              <a:t>First make sure that there are no frequencies higher than the new Nyquist theorem.</a:t>
            </a:r>
          </a:p>
          <a:p>
            <a:pPr lvl="1"/>
            <a:r>
              <a:rPr lang="en-US" sz="1600" dirty="0"/>
              <a:t>Estimate the new sample points.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 err="1"/>
              <a:t>Downsampling</a:t>
            </a:r>
            <a:r>
              <a:rPr lang="en-US" sz="1600" dirty="0"/>
              <a:t> by a factor of 2 ≠ throwing away every other sample</a:t>
            </a:r>
            <a:r>
              <a:rPr lang="en-US" sz="1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85FAF-D2D0-7484-70CD-C100483F3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6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FFAD-B1C7-266E-FCA5-E78F8948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D992-3FF1-22AC-89F6-EA0AB3C6A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Sound is changes in the air pressure at frequencies audible to humans.</a:t>
            </a:r>
          </a:p>
          <a:p>
            <a:r>
              <a:rPr lang="en-US" sz="1600" dirty="0"/>
              <a:t>The </a:t>
            </a:r>
            <a:r>
              <a:rPr lang="en-US" sz="1600" b="1" dirty="0"/>
              <a:t>amplitude</a:t>
            </a:r>
            <a:r>
              <a:rPr lang="en-US" sz="1600" dirty="0"/>
              <a:t> describes the sound pressure level at a given instant.</a:t>
            </a:r>
          </a:p>
          <a:p>
            <a:r>
              <a:rPr lang="en-US" sz="1600" dirty="0"/>
              <a:t>It is measured in decibels (</a:t>
            </a:r>
            <a:r>
              <a:rPr lang="en-US" sz="1600" b="1" dirty="0"/>
              <a:t>dB</a:t>
            </a:r>
            <a:r>
              <a:rPr lang="en-US" sz="1600" dirty="0"/>
              <a:t>).</a:t>
            </a:r>
          </a:p>
          <a:p>
            <a:endParaRPr lang="en-US" sz="1600" dirty="0"/>
          </a:p>
          <a:p>
            <a:r>
              <a:rPr lang="en-US" sz="1600" b="1" dirty="0"/>
              <a:t>Bit depth</a:t>
            </a:r>
            <a:r>
              <a:rPr lang="en-US" sz="1600" dirty="0"/>
              <a:t>: determines the precision in which the amplitude value will be stored.</a:t>
            </a:r>
          </a:p>
          <a:p>
            <a:r>
              <a:rPr lang="en-US" sz="1600" dirty="0"/>
              <a:t>The higher the bit depth, the more precise the representation will be.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C0CED-62F5-8D65-E4DA-6D04A3237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2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13D5-970E-4445-BF8D-8EF0B2EAE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vs Frequency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5F5FA-8187-4336-AD3D-8E3D93FD8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1CE28-BBB6-483D-BE09-6FAE102985A6}"/>
              </a:ext>
            </a:extLst>
          </p:cNvPr>
          <p:cNvSpPr txBox="1"/>
          <p:nvPr/>
        </p:nvSpPr>
        <p:spPr>
          <a:xfrm>
            <a:off x="577048" y="2571750"/>
            <a:ext cx="283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Frequency domain is more informative than Time domain.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FDF4E8-3B6C-4D6A-80F1-7D18568BC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0556" y="2028066"/>
            <a:ext cx="4613944" cy="191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24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DAA57-29D2-4120-B25E-4F82F8A9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Frequency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 </a:t>
            </a:r>
            <a:r>
              <a:rPr lang="es-ES" dirty="0" err="1"/>
              <a:t>representation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EE6E92F-F117-4D25-BEE7-51D17DB98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0" y="1350234"/>
            <a:ext cx="5130975" cy="27772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2A89CD-40FE-453D-BEE0-DFE158001E73}"/>
              </a:ext>
            </a:extLst>
          </p:cNvPr>
          <p:cNvSpPr txBox="1"/>
          <p:nvPr/>
        </p:nvSpPr>
        <p:spPr>
          <a:xfrm>
            <a:off x="609601" y="4309667"/>
            <a:ext cx="53356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A periodic signal can be decomposed as a sum of sinusoids.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067CC-A833-46E2-834C-58BE99B48585}"/>
              </a:ext>
            </a:extLst>
          </p:cNvPr>
          <p:cNvSpPr txBox="1"/>
          <p:nvPr/>
        </p:nvSpPr>
        <p:spPr>
          <a:xfrm>
            <a:off x="5566411" y="1963646"/>
            <a:ext cx="2960369" cy="1246495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500" b="1" dirty="0"/>
              <a:t>Fourier</a:t>
            </a:r>
            <a:r>
              <a:rPr lang="en-US" sz="1500" dirty="0"/>
              <a:t> series state that: periodic functions can be written as sum of simple waves mathematically represented by sines and cosines</a:t>
            </a:r>
            <a:r>
              <a:rPr lang="en-US" sz="1013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8355F8-BADD-4232-81D1-4A878887B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18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A481-E268-4629-8DD9-DCE9DE593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8DD62-B4EB-47FF-B7E7-982914401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8142" y="1484313"/>
            <a:ext cx="4627787" cy="3262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8492FF-413A-438F-8999-477A5BBA1B88}"/>
                  </a:ext>
                </a:extLst>
              </p:cNvPr>
              <p:cNvSpPr txBox="1"/>
              <p:nvPr/>
            </p:nvSpPr>
            <p:spPr>
              <a:xfrm>
                <a:off x="407170" y="1484313"/>
                <a:ext cx="3483186" cy="1131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represents the fundamental frequency.</a:t>
                </a:r>
              </a:p>
              <a:p>
                <a:r>
                  <a:rPr lang="en-US" dirty="0"/>
                  <a:t>The fundamental frequency is defined as the average number of oscillations per second. </a:t>
                </a:r>
              </a:p>
              <a:p>
                <a:r>
                  <a:rPr lang="en-US" dirty="0"/>
                  <a:t>Expressed in Hertz.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8492FF-413A-438F-8999-477A5BBA1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70" y="1484313"/>
                <a:ext cx="3483186" cy="1131079"/>
              </a:xfrm>
              <a:prstGeom prst="rect">
                <a:avLst/>
              </a:prstGeom>
              <a:blipFill>
                <a:blip r:embed="rId3"/>
                <a:stretch>
                  <a:fillRect l="-525" t="-538" b="-4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EDC64C-494B-4520-B325-0BECBBCD65BD}"/>
                  </a:ext>
                </a:extLst>
              </p:cNvPr>
              <p:cNvSpPr txBox="1"/>
              <p:nvPr/>
            </p:nvSpPr>
            <p:spPr>
              <a:xfrm>
                <a:off x="1855675" y="3334732"/>
                <a:ext cx="567399" cy="426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EDC64C-494B-4520-B325-0BECBBCD6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675" y="3334732"/>
                <a:ext cx="567399" cy="426720"/>
              </a:xfrm>
              <a:prstGeom prst="rect">
                <a:avLst/>
              </a:prstGeom>
              <a:blipFill>
                <a:blip r:embed="rId4"/>
                <a:stretch>
                  <a:fillRect l="-6452" t="-1429" r="-2151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4D9D9C1-C260-4CB4-9254-79731C613A01}"/>
              </a:ext>
            </a:extLst>
          </p:cNvPr>
          <p:cNvSpPr txBox="1"/>
          <p:nvPr/>
        </p:nvSpPr>
        <p:spPr>
          <a:xfrm>
            <a:off x="407170" y="2931701"/>
            <a:ext cx="34644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length of a single period in seconds is: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78493D-BFEF-4A94-A5EF-5F66FF1EC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EB613-A9B1-40A3-96CB-04EBE6D43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0" y="681038"/>
            <a:ext cx="7991615" cy="486966"/>
          </a:xfrm>
        </p:spPr>
        <p:txBody>
          <a:bodyPr anchor="t">
            <a:normAutofit/>
          </a:bodyPr>
          <a:lstStyle/>
          <a:p>
            <a:r>
              <a:rPr lang="en-US" sz="2800" dirty="0"/>
              <a:t>What sound indicates?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4B813-3603-465C-9421-1EC06224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34" y="2714751"/>
            <a:ext cx="5256962" cy="228677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236D3-C8E2-4108-B196-996081B34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47337" y="1890176"/>
            <a:ext cx="5159161" cy="2247941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Sound event: specific sound produced by a distinct physical </a:t>
            </a:r>
            <a:r>
              <a:rPr lang="en-US" sz="1800" b="1" dirty="0"/>
              <a:t>sound source</a:t>
            </a:r>
            <a:r>
              <a:rPr lang="en-US" sz="1800" dirty="0"/>
              <a:t>.</a:t>
            </a:r>
          </a:p>
          <a:p>
            <a:pPr marL="472678" lvl="2" indent="0" algn="just">
              <a:buNone/>
            </a:pPr>
            <a:r>
              <a:rPr lang="en-US" sz="1500" i="1" dirty="0"/>
              <a:t>Car passing by</a:t>
            </a:r>
            <a:r>
              <a:rPr lang="en-US" sz="1500" dirty="0"/>
              <a:t>, </a:t>
            </a:r>
            <a:r>
              <a:rPr lang="en-US" sz="1500" i="1" dirty="0"/>
              <a:t>bird singing</a:t>
            </a:r>
            <a:r>
              <a:rPr lang="en-US" sz="1500" dirty="0"/>
              <a:t>, </a:t>
            </a:r>
            <a:r>
              <a:rPr lang="en-US" sz="1500" i="1" dirty="0"/>
              <a:t>doorbell</a:t>
            </a:r>
            <a:r>
              <a:rPr lang="en-US" sz="1500" dirty="0"/>
              <a:t> …</a:t>
            </a:r>
          </a:p>
          <a:p>
            <a:pPr algn="just"/>
            <a:r>
              <a:rPr lang="en-US" sz="1800" dirty="0"/>
              <a:t>Sound scene: sound that is form when sounds from </a:t>
            </a:r>
            <a:r>
              <a:rPr lang="en-US" sz="1800" b="1" dirty="0"/>
              <a:t>various sources </a:t>
            </a:r>
            <a:r>
              <a:rPr lang="en-US" sz="1800" dirty="0"/>
              <a:t>combine to form a mixture.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C60B8-98AD-491C-90C2-FE5D254D2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4" y="4867276"/>
            <a:ext cx="281949" cy="19051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7D22C0FF-A4CE-4043-9462-CDCFE53C6486}" type="slidenum">
              <a:rPr lang="en-US" sz="7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821A7-6837-4B3F-9317-659C936B2749}"/>
              </a:ext>
            </a:extLst>
          </p:cNvPr>
          <p:cNvSpPr txBox="1"/>
          <p:nvPr/>
        </p:nvSpPr>
        <p:spPr>
          <a:xfrm>
            <a:off x="163801" y="1242116"/>
            <a:ext cx="8622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800" dirty="0"/>
              <a:t>Information about everyday events and scenes.</a:t>
            </a:r>
          </a:p>
          <a:p>
            <a:pPr algn="just"/>
            <a:r>
              <a:rPr lang="en-US" sz="1800" dirty="0"/>
              <a:t>Provides informative signals of events happening in the surrounding </a:t>
            </a:r>
            <a:r>
              <a:rPr lang="en-US" sz="1800" b="1" dirty="0"/>
              <a:t>environment</a:t>
            </a:r>
            <a:r>
              <a:rPr lang="en-US" sz="1800" dirty="0"/>
              <a:t>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76513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834F-0BED-48EE-9002-8EF1FE91E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Fourier </a:t>
            </a:r>
            <a:r>
              <a:rPr lang="es-ES" dirty="0" err="1"/>
              <a:t>Transform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728F3-84FF-4C7E-AA2E-2ED9D3A0D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500" dirty="0" err="1"/>
              <a:t>Decomposes</a:t>
            </a:r>
            <a:r>
              <a:rPr lang="es-ES" sz="1500" dirty="0"/>
              <a:t> a </a:t>
            </a:r>
            <a:r>
              <a:rPr lang="es-ES" sz="1500" dirty="0" err="1"/>
              <a:t>signal</a:t>
            </a:r>
            <a:r>
              <a:rPr lang="es-ES" sz="1500" dirty="0"/>
              <a:t> </a:t>
            </a:r>
            <a:r>
              <a:rPr lang="es-ES" sz="1500" dirty="0" err="1"/>
              <a:t>into</a:t>
            </a:r>
            <a:r>
              <a:rPr lang="es-ES" sz="1500" dirty="0"/>
              <a:t> </a:t>
            </a:r>
            <a:r>
              <a:rPr lang="es-ES" sz="1500" dirty="0" err="1"/>
              <a:t>its</a:t>
            </a:r>
            <a:r>
              <a:rPr lang="es-ES" sz="1500" dirty="0"/>
              <a:t> </a:t>
            </a:r>
            <a:r>
              <a:rPr lang="es-ES" sz="1500" dirty="0" err="1"/>
              <a:t>constituent</a:t>
            </a:r>
            <a:r>
              <a:rPr lang="es-ES" sz="1500" dirty="0"/>
              <a:t> </a:t>
            </a:r>
            <a:r>
              <a:rPr lang="es-ES" sz="1500" dirty="0" err="1"/>
              <a:t>sinusoids</a:t>
            </a:r>
            <a:r>
              <a:rPr lang="es-ES" sz="1500" dirty="0"/>
              <a:t>.</a:t>
            </a:r>
            <a:endParaRPr lang="en-US" sz="1500" dirty="0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8E6C5B-FCD2-4CBD-80BB-30B4EB892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0" y="1838245"/>
            <a:ext cx="5622131" cy="30218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F68CD1-ED2F-43D4-B69C-2C0C659AC438}"/>
              </a:ext>
            </a:extLst>
          </p:cNvPr>
          <p:cNvSpPr txBox="1"/>
          <p:nvPr/>
        </p:nvSpPr>
        <p:spPr>
          <a:xfrm>
            <a:off x="5704610" y="1484078"/>
            <a:ext cx="295361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 err="1"/>
              <a:t>The</a:t>
            </a:r>
            <a:r>
              <a:rPr lang="es-ES" sz="1500" dirty="0"/>
              <a:t> original (red) </a:t>
            </a:r>
            <a:r>
              <a:rPr lang="es-ES" sz="1500" dirty="0" err="1"/>
              <a:t>waveform</a:t>
            </a:r>
            <a:r>
              <a:rPr lang="es-ES" sz="1500" dirty="0"/>
              <a:t>, </a:t>
            </a:r>
            <a:r>
              <a:rPr lang="es-ES" sz="1500" dirty="0" err="1"/>
              <a:t>it</a:t>
            </a:r>
            <a:r>
              <a:rPr lang="es-ES" sz="1500" dirty="0"/>
              <a:t> </a:t>
            </a:r>
            <a:r>
              <a:rPr lang="es-ES" sz="1500" dirty="0" err="1"/>
              <a:t>is</a:t>
            </a:r>
            <a:r>
              <a:rPr lang="es-ES" sz="1500" dirty="0"/>
              <a:t> </a:t>
            </a:r>
            <a:r>
              <a:rPr lang="es-ES" sz="1500" dirty="0" err="1"/>
              <a:t>depicted</a:t>
            </a:r>
            <a:r>
              <a:rPr lang="es-ES" sz="1500" dirty="0"/>
              <a:t> </a:t>
            </a:r>
            <a:r>
              <a:rPr lang="es-ES" sz="1500" dirty="0" err="1"/>
              <a:t>with</a:t>
            </a:r>
            <a:r>
              <a:rPr lang="es-ES" sz="1500" dirty="0"/>
              <a:t> </a:t>
            </a:r>
            <a:r>
              <a:rPr lang="es-ES" sz="1500" dirty="0" err="1"/>
              <a:t>its</a:t>
            </a:r>
            <a:r>
              <a:rPr lang="es-ES" sz="1500" dirty="0"/>
              <a:t> </a:t>
            </a:r>
            <a:r>
              <a:rPr lang="es-ES" sz="1500" dirty="0" err="1"/>
              <a:t>component</a:t>
            </a:r>
            <a:r>
              <a:rPr lang="es-ES" sz="1500" dirty="0"/>
              <a:t> </a:t>
            </a:r>
            <a:r>
              <a:rPr lang="es-ES" sz="1500" dirty="0" err="1"/>
              <a:t>frequencies</a:t>
            </a:r>
            <a:r>
              <a:rPr lang="es-ES" sz="1500" dirty="0"/>
              <a:t>. </a:t>
            </a:r>
            <a:r>
              <a:rPr lang="es-ES" sz="1500" dirty="0" err="1"/>
              <a:t>The</a:t>
            </a:r>
            <a:r>
              <a:rPr lang="es-ES" sz="1500" dirty="0"/>
              <a:t> fundamental </a:t>
            </a:r>
            <a:r>
              <a:rPr lang="es-ES" sz="1500" dirty="0" err="1"/>
              <a:t>frequency</a:t>
            </a:r>
            <a:r>
              <a:rPr lang="es-ES" sz="1500" dirty="0"/>
              <a:t> (f0) </a:t>
            </a:r>
            <a:r>
              <a:rPr lang="es-ES" sz="1500" dirty="0" err="1"/>
              <a:t>is</a:t>
            </a:r>
            <a:r>
              <a:rPr lang="es-ES" sz="1500" dirty="0"/>
              <a:t> </a:t>
            </a:r>
            <a:r>
              <a:rPr lang="es-ES" sz="1500" dirty="0" err="1"/>
              <a:t>the</a:t>
            </a:r>
            <a:r>
              <a:rPr lang="es-ES" sz="1500" dirty="0"/>
              <a:t> blue </a:t>
            </a:r>
            <a:r>
              <a:rPr lang="es-ES" sz="1500" dirty="0" err="1"/>
              <a:t>one</a:t>
            </a:r>
            <a:r>
              <a:rPr lang="es-ES" sz="1500" dirty="0"/>
              <a:t>, </a:t>
            </a:r>
            <a:r>
              <a:rPr lang="es-ES" sz="1500" dirty="0" err="1"/>
              <a:t>the</a:t>
            </a:r>
            <a:r>
              <a:rPr lang="es-ES" sz="1500" dirty="0"/>
              <a:t> </a:t>
            </a:r>
            <a:r>
              <a:rPr lang="es-ES" sz="1500" dirty="0" err="1"/>
              <a:t>second</a:t>
            </a:r>
            <a:r>
              <a:rPr lang="es-ES" sz="1500" dirty="0"/>
              <a:t> </a:t>
            </a:r>
            <a:r>
              <a:rPr lang="es-ES" sz="1500" dirty="0" err="1"/>
              <a:t>harmonic</a:t>
            </a:r>
            <a:r>
              <a:rPr lang="es-ES" sz="1500" dirty="0"/>
              <a:t> (</a:t>
            </a:r>
            <a:r>
              <a:rPr lang="es-ES" sz="1500" dirty="0" err="1"/>
              <a:t>green</a:t>
            </a:r>
            <a:r>
              <a:rPr lang="es-ES" sz="1500" dirty="0"/>
              <a:t>) Will be at </a:t>
            </a:r>
            <a:r>
              <a:rPr lang="es-ES" sz="1500" dirty="0" err="1"/>
              <a:t>frequency</a:t>
            </a:r>
            <a:r>
              <a:rPr lang="es-ES" sz="1500" dirty="0"/>
              <a:t> 2*f0 and </a:t>
            </a:r>
            <a:r>
              <a:rPr lang="es-ES" sz="1500" dirty="0" err="1"/>
              <a:t>the</a:t>
            </a:r>
            <a:r>
              <a:rPr lang="es-ES" sz="1500" dirty="0"/>
              <a:t> </a:t>
            </a:r>
            <a:r>
              <a:rPr lang="es-ES" sz="1500" dirty="0" err="1"/>
              <a:t>third</a:t>
            </a:r>
            <a:r>
              <a:rPr lang="es-ES" sz="1500" dirty="0"/>
              <a:t> </a:t>
            </a:r>
            <a:r>
              <a:rPr lang="es-ES" sz="1500" dirty="0" err="1"/>
              <a:t>harmonic</a:t>
            </a:r>
            <a:r>
              <a:rPr lang="es-ES" sz="1500" dirty="0"/>
              <a:t> at </a:t>
            </a:r>
            <a:r>
              <a:rPr lang="es-ES" sz="1500" dirty="0" err="1"/>
              <a:t>frequency</a:t>
            </a:r>
            <a:r>
              <a:rPr lang="es-ES" sz="1500" dirty="0"/>
              <a:t> 3*f0.</a:t>
            </a: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513C-9644-4857-AA12-A7341CA2F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98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F2B7-DBF1-4F18-8BB9-BEE8815F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Discrete Fourier </a:t>
            </a:r>
            <a:r>
              <a:rPr lang="es-ES" dirty="0" err="1"/>
              <a:t>Transform</a:t>
            </a:r>
            <a:r>
              <a:rPr lang="es-ES" dirty="0"/>
              <a:t> (DFT)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824B6-A802-4481-B003-B9AD54F5B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801" y="1280473"/>
            <a:ext cx="3557618" cy="2475841"/>
          </a:xfrm>
        </p:spPr>
        <p:txBody>
          <a:bodyPr/>
          <a:lstStyle/>
          <a:p>
            <a:r>
              <a:rPr lang="es-ES" sz="1600" dirty="0" err="1"/>
              <a:t>For</a:t>
            </a:r>
            <a:r>
              <a:rPr lang="es-ES" sz="1600" dirty="0"/>
              <a:t> </a:t>
            </a:r>
            <a:r>
              <a:rPr lang="es-ES" sz="1600" dirty="0" err="1"/>
              <a:t>practical</a:t>
            </a:r>
            <a:r>
              <a:rPr lang="es-ES" sz="1600" dirty="0"/>
              <a:t> </a:t>
            </a:r>
            <a:r>
              <a:rPr lang="es-ES" sz="1600" dirty="0" err="1"/>
              <a:t>applications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DFT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transform</a:t>
            </a:r>
            <a:r>
              <a:rPr lang="es-ES" sz="1600" dirty="0"/>
              <a:t> </a:t>
            </a:r>
            <a:r>
              <a:rPr lang="es-ES" sz="1600" dirty="0" err="1"/>
              <a:t>used</a:t>
            </a:r>
            <a:r>
              <a:rPr lang="es-ES" sz="1600" dirty="0"/>
              <a:t> </a:t>
            </a:r>
            <a:r>
              <a:rPr lang="es-ES" sz="1600" dirty="0" err="1"/>
              <a:t>to</a:t>
            </a:r>
            <a:r>
              <a:rPr lang="es-ES" sz="1600" dirty="0"/>
              <a:t> </a:t>
            </a:r>
            <a:r>
              <a:rPr lang="es-ES" sz="1600" dirty="0" err="1"/>
              <a:t>perform</a:t>
            </a:r>
            <a:r>
              <a:rPr lang="es-ES" sz="1600" dirty="0"/>
              <a:t> Fourier </a:t>
            </a:r>
            <a:r>
              <a:rPr lang="es-ES" sz="1600" dirty="0" err="1"/>
              <a:t>analysis</a:t>
            </a:r>
            <a:r>
              <a:rPr lang="es-ES" sz="1600" dirty="0"/>
              <a:t>. Finite time </a:t>
            </a:r>
            <a:r>
              <a:rPr lang="es-ES" sz="1600" dirty="0" err="1"/>
              <a:t>intervals</a:t>
            </a:r>
            <a:r>
              <a:rPr lang="es-ES" sz="1600" dirty="0"/>
              <a:t> are </a:t>
            </a:r>
            <a:r>
              <a:rPr lang="es-ES" sz="1600" dirty="0" err="1"/>
              <a:t>used</a:t>
            </a:r>
            <a:r>
              <a:rPr lang="es-ES" sz="1600" dirty="0"/>
              <a:t> in digital </a:t>
            </a:r>
            <a:r>
              <a:rPr lang="es-ES" sz="1600" dirty="0" err="1"/>
              <a:t>signal</a:t>
            </a:r>
            <a:r>
              <a:rPr lang="es-ES" sz="1600" dirty="0"/>
              <a:t> </a:t>
            </a:r>
            <a:r>
              <a:rPr lang="es-ES" sz="1600" dirty="0" err="1"/>
              <a:t>processing</a:t>
            </a:r>
            <a:r>
              <a:rPr lang="es-ES" sz="1600" dirty="0"/>
              <a:t>.</a:t>
            </a:r>
          </a:p>
          <a:p>
            <a:r>
              <a:rPr lang="es-ES" sz="1600" dirty="0" err="1"/>
              <a:t>When</a:t>
            </a:r>
            <a:r>
              <a:rPr lang="es-ES" sz="1600" dirty="0"/>
              <a:t> </a:t>
            </a:r>
            <a:r>
              <a:rPr lang="es-ES" sz="1600" dirty="0" err="1"/>
              <a:t>computing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DFT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algorithm</a:t>
            </a:r>
            <a:r>
              <a:rPr lang="es-ES" sz="1600" dirty="0"/>
              <a:t> </a:t>
            </a:r>
            <a:r>
              <a:rPr lang="es-ES" sz="1600" dirty="0" err="1"/>
              <a:t>applied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called</a:t>
            </a:r>
            <a:r>
              <a:rPr lang="es-ES" sz="1600" dirty="0"/>
              <a:t> </a:t>
            </a:r>
            <a:r>
              <a:rPr lang="es-ES" sz="1600" dirty="0" err="1"/>
              <a:t>Fast</a:t>
            </a:r>
            <a:r>
              <a:rPr lang="es-ES" sz="1600" dirty="0"/>
              <a:t> Fourier </a:t>
            </a:r>
            <a:r>
              <a:rPr lang="es-ES" sz="1600" dirty="0" err="1"/>
              <a:t>Transform</a:t>
            </a:r>
            <a:r>
              <a:rPr lang="es-ES" sz="1600" dirty="0"/>
              <a:t> (FFT).</a:t>
            </a:r>
          </a:p>
          <a:p>
            <a:endParaRPr lang="es-E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D7B36A-6B7A-4F9A-BE40-E02F7E2501AA}"/>
              </a:ext>
            </a:extLst>
          </p:cNvPr>
          <p:cNvSpPr txBox="1"/>
          <p:nvPr/>
        </p:nvSpPr>
        <p:spPr>
          <a:xfrm>
            <a:off x="490970" y="3949725"/>
            <a:ext cx="7302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Many</a:t>
            </a:r>
            <a:r>
              <a:rPr lang="es-ES" sz="1600" dirty="0"/>
              <a:t> </a:t>
            </a:r>
            <a:r>
              <a:rPr lang="es-ES" sz="1600" dirty="0" err="1"/>
              <a:t>important</a:t>
            </a:r>
            <a:r>
              <a:rPr lang="es-ES" sz="1600" dirty="0"/>
              <a:t> </a:t>
            </a:r>
            <a:r>
              <a:rPr lang="es-ES" sz="1600" dirty="0" err="1"/>
              <a:t>properties</a:t>
            </a:r>
            <a:r>
              <a:rPr lang="es-ES" sz="1600" dirty="0"/>
              <a:t> are more </a:t>
            </a:r>
            <a:r>
              <a:rPr lang="es-ES" sz="1600" dirty="0" err="1"/>
              <a:t>clearly</a:t>
            </a:r>
            <a:r>
              <a:rPr lang="es-ES" sz="1600" dirty="0"/>
              <a:t> visible in </a:t>
            </a:r>
            <a:r>
              <a:rPr lang="es-ES" sz="1600" dirty="0" err="1"/>
              <a:t>frequency</a:t>
            </a:r>
            <a:r>
              <a:rPr lang="es-ES" sz="1600" dirty="0"/>
              <a:t> </a:t>
            </a:r>
            <a:r>
              <a:rPr lang="es-ES" sz="1600" dirty="0" err="1"/>
              <a:t>domain</a:t>
            </a:r>
            <a:r>
              <a:rPr lang="es-ES" sz="1600" dirty="0"/>
              <a:t>:</a:t>
            </a:r>
          </a:p>
          <a:p>
            <a:pPr lvl="1"/>
            <a:r>
              <a:rPr lang="es-ES" sz="1600" dirty="0" err="1"/>
              <a:t>Magnitude</a:t>
            </a:r>
            <a:r>
              <a:rPr lang="es-ES" sz="1600" dirty="0"/>
              <a:t> </a:t>
            </a:r>
            <a:r>
              <a:rPr lang="es-ES" sz="1600" dirty="0" err="1"/>
              <a:t>on</a:t>
            </a:r>
            <a:r>
              <a:rPr lang="es-ES" sz="1600" dirty="0"/>
              <a:t> </a:t>
            </a:r>
            <a:r>
              <a:rPr lang="es-ES" sz="1600" dirty="0" err="1"/>
              <a:t>logarithmic</a:t>
            </a:r>
            <a:r>
              <a:rPr lang="es-ES" sz="1600" dirty="0"/>
              <a:t> </a:t>
            </a:r>
            <a:r>
              <a:rPr lang="es-ES" sz="1600" dirty="0" err="1"/>
              <a:t>scale</a:t>
            </a:r>
            <a:r>
              <a:rPr lang="es-ES" sz="1600" dirty="0"/>
              <a:t>, </a:t>
            </a:r>
            <a:r>
              <a:rPr lang="es-ES" sz="1600" dirty="0" err="1"/>
              <a:t>which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motivated</a:t>
            </a:r>
            <a:r>
              <a:rPr lang="es-ES" sz="1600" dirty="0"/>
              <a:t> </a:t>
            </a:r>
            <a:r>
              <a:rPr lang="es-ES" sz="1600" dirty="0" err="1"/>
              <a:t>by</a:t>
            </a:r>
            <a:r>
              <a:rPr lang="es-ES" sz="1600" dirty="0"/>
              <a:t> human </a:t>
            </a:r>
            <a:r>
              <a:rPr lang="es-ES" sz="1600" dirty="0" err="1"/>
              <a:t>hearing</a:t>
            </a:r>
            <a:r>
              <a:rPr lang="es-ES" sz="1600" dirty="0"/>
              <a:t> and </a:t>
            </a:r>
            <a:r>
              <a:rPr lang="es-ES" sz="1600" dirty="0" err="1"/>
              <a:t>dynamics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natural </a:t>
            </a:r>
            <a:r>
              <a:rPr lang="es-ES" sz="1600" dirty="0" err="1"/>
              <a:t>sounds</a:t>
            </a:r>
            <a:r>
              <a:rPr lang="es-ES" sz="1600" dirty="0"/>
              <a:t>.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3E799E-16C2-434F-B7D1-DF0F8E423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18" y="1492162"/>
            <a:ext cx="5130512" cy="23603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3706D-F1A6-4170-A0AA-41C1811AE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89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FBEA0-2E60-4A9B-9AD9-7A003F94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118DC-4A1F-42A4-A2F6-4C9CD7C1D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800" y="1280472"/>
            <a:ext cx="3319320" cy="655008"/>
          </a:xfrm>
          <a:ln w="12700"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marL="0" indent="0">
              <a:spcBef>
                <a:spcPts val="10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.io.wavfile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read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.fftpack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signal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4D838-94C1-479C-88DF-86ADE171534F}"/>
              </a:ext>
            </a:extLst>
          </p:cNvPr>
          <p:cNvSpPr txBox="1"/>
          <p:nvPr/>
        </p:nvSpPr>
        <p:spPr>
          <a:xfrm>
            <a:off x="307800" y="2689860"/>
            <a:ext cx="5019323" cy="646331"/>
          </a:xfrm>
          <a:prstGeom prst="rect">
            <a:avLst/>
          </a:prstGeom>
          <a:noFill/>
          <a:ln w="12700">
            <a:solidFill>
              <a:schemeClr val="tx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win_size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int(0.1*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# window size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window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signal.hamming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win_size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# window 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hop_size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win_size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//2             # hop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7E09B-7570-49E3-90A5-E4AA62A38DF7}"/>
              </a:ext>
            </a:extLst>
          </p:cNvPr>
          <p:cNvSpPr txBox="1"/>
          <p:nvPr/>
        </p:nvSpPr>
        <p:spPr>
          <a:xfrm>
            <a:off x="388620" y="2209800"/>
            <a:ext cx="59939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SciPy: Scientific Python, a computation library that uses NumPy underneath.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66B837B-2832-4E63-9D4F-4855774B3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21" y="3336191"/>
            <a:ext cx="3688080" cy="1844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BAED05-B4B6-4CAD-B29E-7B1FD39F190E}"/>
              </a:ext>
            </a:extLst>
          </p:cNvPr>
          <p:cNvSpPr txBox="1"/>
          <p:nvPr/>
        </p:nvSpPr>
        <p:spPr>
          <a:xfrm>
            <a:off x="4778483" y="3958129"/>
            <a:ext cx="41184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 with windowing (hamming) from a bird song.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03B73-9A85-4B1D-BC6F-43638477A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64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EF26-5A59-4276-8AD9-02F953FB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spectrum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7E91A-078D-4515-8005-6CD5275E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800" y="1280472"/>
            <a:ext cx="7886700" cy="380688"/>
          </a:xfrm>
        </p:spPr>
        <p:txBody>
          <a:bodyPr/>
          <a:lstStyle/>
          <a:p>
            <a:r>
              <a:rPr lang="en-US" sz="1600" dirty="0"/>
              <a:t>Magnitude of DFT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E5A5D-E1E3-427C-855D-C2FCA4812E4D}"/>
              </a:ext>
            </a:extLst>
          </p:cNvPr>
          <p:cNvSpPr txBox="1"/>
          <p:nvPr/>
        </p:nvSpPr>
        <p:spPr>
          <a:xfrm>
            <a:off x="3457182" y="3143787"/>
            <a:ext cx="1587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" indent="-137160">
              <a:buFont typeface="Arial" panose="020B0604020202020204" pitchFamily="34" charset="0"/>
              <a:buChar char="•"/>
            </a:pPr>
            <a:r>
              <a:rPr lang="en-US" sz="1600" dirty="0"/>
              <a:t>Power of DFT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B3C950-A7DF-40B5-A3E8-286FBA5BC716}"/>
              </a:ext>
            </a:extLst>
          </p:cNvPr>
          <p:cNvSpPr txBox="1"/>
          <p:nvPr/>
        </p:nvSpPr>
        <p:spPr>
          <a:xfrm>
            <a:off x="4892472" y="1260908"/>
            <a:ext cx="1615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137160">
              <a:buFont typeface="Arial" panose="020B0604020202020204" pitchFamily="34" charset="0"/>
              <a:buChar char="•"/>
            </a:pPr>
            <a:r>
              <a:rPr lang="en-US" sz="1600" dirty="0"/>
              <a:t>Log-spectrum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997D7D6-92B5-4C47-B3E9-751FA212A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0" y="1656159"/>
            <a:ext cx="3481236" cy="1677194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60482A4-F28B-4093-9509-E25D6946A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0" y="1542653"/>
            <a:ext cx="3581400" cy="1790700"/>
          </a:xfrm>
          <a:prstGeom prst="rect">
            <a:avLst/>
          </a:prstGeom>
        </p:spPr>
      </p:pic>
      <p:pic>
        <p:nvPicPr>
          <p:cNvPr id="11" name="Picture 10" descr="A picture containing shoji, crossword puzzle, tiled, public&#10;&#10;Description automatically generated">
            <a:extLst>
              <a:ext uri="{FF2B5EF4-FFF2-40B4-BE49-F238E27FC236}">
                <a16:creationId xmlns:a16="http://schemas.microsoft.com/office/drawing/2014/main" id="{B73547B4-BFB8-440B-A9BB-9A5F14839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929" y="3383280"/>
            <a:ext cx="3520440" cy="17602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8409E-603C-4DF8-8416-FF8F60826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99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09773-3990-47AA-8CE2-161E1C5B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Spectrogram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56E9A-6B4A-4F2E-8507-38569D2E8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801" y="1280473"/>
            <a:ext cx="4438370" cy="3263504"/>
          </a:xfrm>
        </p:spPr>
        <p:txBody>
          <a:bodyPr/>
          <a:lstStyle/>
          <a:p>
            <a:r>
              <a:rPr lang="es-ES" sz="1800" dirty="0" err="1"/>
              <a:t>Sound</a:t>
            </a:r>
            <a:r>
              <a:rPr lang="es-ES" sz="1800" dirty="0"/>
              <a:t> </a:t>
            </a:r>
            <a:r>
              <a:rPr lang="es-ES" sz="1800" dirty="0" err="1"/>
              <a:t>power</a:t>
            </a:r>
            <a:r>
              <a:rPr lang="es-ES" sz="1800" dirty="0"/>
              <a:t> as a </a:t>
            </a:r>
            <a:r>
              <a:rPr lang="es-ES" sz="1800" dirty="0" err="1"/>
              <a:t>function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time and </a:t>
            </a:r>
            <a:r>
              <a:rPr lang="es-ES" sz="1800" dirty="0" err="1"/>
              <a:t>frequency</a:t>
            </a:r>
            <a:r>
              <a:rPr lang="es-ES" sz="1800" dirty="0"/>
              <a:t>.</a:t>
            </a:r>
          </a:p>
          <a:p>
            <a:r>
              <a:rPr lang="es-ES" sz="1800" dirty="0" err="1"/>
              <a:t>Steps</a:t>
            </a:r>
            <a:r>
              <a:rPr lang="es-ES" sz="1800" dirty="0"/>
              <a:t> </a:t>
            </a:r>
            <a:r>
              <a:rPr lang="es-ES" sz="1800" dirty="0" err="1"/>
              <a:t>to</a:t>
            </a:r>
            <a:r>
              <a:rPr lang="es-ES" sz="1800" dirty="0"/>
              <a:t> </a:t>
            </a:r>
            <a:r>
              <a:rPr lang="es-ES" sz="1800" dirty="0" err="1"/>
              <a:t>calculate</a:t>
            </a:r>
            <a:r>
              <a:rPr lang="es-ES" sz="1800" dirty="0"/>
              <a:t> </a:t>
            </a:r>
            <a:r>
              <a:rPr lang="es-ES" sz="1800" dirty="0" err="1"/>
              <a:t>it</a:t>
            </a:r>
            <a:r>
              <a:rPr lang="es-ES" sz="1800" dirty="0"/>
              <a:t>:</a:t>
            </a:r>
          </a:p>
          <a:p>
            <a:pPr marL="578644" lvl="1" indent="-342900">
              <a:buFont typeface="+mj-lt"/>
              <a:buAutoNum type="arabicPeriod"/>
            </a:pPr>
            <a:r>
              <a:rPr lang="es-ES" sz="1800" dirty="0"/>
              <a:t>Split </a:t>
            </a:r>
            <a:r>
              <a:rPr lang="es-ES" sz="1800" dirty="0" err="1"/>
              <a:t>into</a:t>
            </a:r>
            <a:r>
              <a:rPr lang="es-ES" sz="1800" dirty="0"/>
              <a:t> short </a:t>
            </a:r>
            <a:r>
              <a:rPr lang="es-ES" sz="1800" dirty="0" err="1"/>
              <a:t>analysis</a:t>
            </a:r>
            <a:r>
              <a:rPr lang="es-ES" sz="1800" dirty="0"/>
              <a:t> </a:t>
            </a:r>
            <a:r>
              <a:rPr lang="es-ES" sz="1800" dirty="0" err="1"/>
              <a:t>frames</a:t>
            </a:r>
            <a:r>
              <a:rPr lang="es-ES" sz="1800" dirty="0"/>
              <a:t> (10-100 ms), </a:t>
            </a:r>
            <a:r>
              <a:rPr lang="es-ES" sz="1800" dirty="0" err="1"/>
              <a:t>called</a:t>
            </a:r>
            <a:r>
              <a:rPr lang="es-ES" sz="1800" dirty="0"/>
              <a:t> </a:t>
            </a:r>
            <a:r>
              <a:rPr lang="es-ES" sz="1800" i="1" dirty="0" err="1"/>
              <a:t>windowing</a:t>
            </a:r>
            <a:r>
              <a:rPr lang="es-ES" sz="1800" dirty="0"/>
              <a:t>.</a:t>
            </a:r>
          </a:p>
          <a:p>
            <a:pPr marL="578644" lvl="1" indent="-342900">
              <a:buFont typeface="+mj-lt"/>
              <a:buAutoNum type="arabicPeriod"/>
            </a:pPr>
            <a:r>
              <a:rPr lang="es-ES" sz="1800" dirty="0" err="1"/>
              <a:t>For</a:t>
            </a:r>
            <a:r>
              <a:rPr lang="es-ES" sz="1800" dirty="0"/>
              <a:t> </a:t>
            </a:r>
            <a:r>
              <a:rPr lang="es-ES" sz="1800" dirty="0" err="1"/>
              <a:t>each</a:t>
            </a:r>
            <a:r>
              <a:rPr lang="es-ES" sz="1800" dirty="0"/>
              <a:t> </a:t>
            </a:r>
            <a:r>
              <a:rPr lang="es-ES" sz="1800" dirty="0" err="1"/>
              <a:t>frame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spectrum</a:t>
            </a:r>
            <a:r>
              <a:rPr lang="es-ES" sz="1800" dirty="0"/>
              <a:t>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calculated</a:t>
            </a:r>
            <a:r>
              <a:rPr lang="es-ES" sz="1800" dirty="0"/>
              <a:t> (DFT).</a:t>
            </a:r>
          </a:p>
          <a:p>
            <a:pPr marL="578644" lvl="1" indent="-342900">
              <a:buFont typeface="+mj-lt"/>
              <a:buAutoNum type="arabicPeriod"/>
            </a:pP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result</a:t>
            </a:r>
            <a:r>
              <a:rPr lang="es-ES" sz="1800" dirty="0"/>
              <a:t>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concatenated</a:t>
            </a:r>
            <a:r>
              <a:rPr lang="es-ES" sz="1800" dirty="0"/>
              <a:t> in time </a:t>
            </a:r>
            <a:r>
              <a:rPr lang="es-ES" sz="1800" dirty="0" err="1"/>
              <a:t>to</a:t>
            </a:r>
            <a:r>
              <a:rPr lang="es-ES" sz="1800" dirty="0"/>
              <a:t> </a:t>
            </a:r>
            <a:r>
              <a:rPr lang="es-ES" sz="1800" dirty="0" err="1"/>
              <a:t>form</a:t>
            </a:r>
            <a:r>
              <a:rPr lang="es-ES" sz="1800" dirty="0"/>
              <a:t> a </a:t>
            </a:r>
            <a:r>
              <a:rPr lang="es-ES" sz="1800" dirty="0" err="1"/>
              <a:t>matrix</a:t>
            </a:r>
            <a:r>
              <a:rPr lang="es-ES" sz="1800" dirty="0"/>
              <a:t>.</a:t>
            </a:r>
            <a:endParaRPr lang="en-US" sz="18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CF23592-4FC5-4829-BD7C-9D9C97779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27" y="385573"/>
            <a:ext cx="4035737" cy="45738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8A05D-61CD-46C0-9555-D3833BE7E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11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31E3-53E4-45C6-BF67-92D991DB7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8E5CE6-3457-443C-AFFF-B802C3DC2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86023" y="1196205"/>
            <a:ext cx="5871976" cy="32635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EF9AE1-AD83-4134-A36C-E1F15E167B72}"/>
              </a:ext>
            </a:extLst>
          </p:cNvPr>
          <p:cNvSpPr txBox="1"/>
          <p:nvPr/>
        </p:nvSpPr>
        <p:spPr>
          <a:xfrm>
            <a:off x="307801" y="1839191"/>
            <a:ext cx="2193812" cy="221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Spectrogram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sol note </a:t>
            </a:r>
            <a:r>
              <a:rPr lang="es-ES" sz="1600" dirty="0" err="1"/>
              <a:t>played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a </a:t>
            </a:r>
            <a:r>
              <a:rPr lang="es-ES" sz="1600" dirty="0" err="1"/>
              <a:t>flute</a:t>
            </a:r>
            <a:r>
              <a:rPr lang="es-ES" sz="1600" dirty="0"/>
              <a:t>.</a:t>
            </a:r>
          </a:p>
          <a:p>
            <a:endParaRPr lang="es-ES" sz="1600" dirty="0"/>
          </a:p>
          <a:p>
            <a:r>
              <a:rPr lang="es-ES" sz="1600" dirty="0" err="1"/>
              <a:t>Parameters</a:t>
            </a:r>
            <a:r>
              <a:rPr lang="es-ES" sz="1600" dirty="0"/>
              <a:t>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600" dirty="0" err="1"/>
              <a:t>Window</a:t>
            </a:r>
            <a:r>
              <a:rPr lang="es-ES" sz="1600" dirty="0"/>
              <a:t> </a:t>
            </a:r>
            <a:r>
              <a:rPr lang="es-ES" sz="1600" dirty="0" err="1"/>
              <a:t>length</a:t>
            </a:r>
            <a:endParaRPr lang="es-ES" sz="16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600" dirty="0"/>
              <a:t>Hope </a:t>
            </a:r>
            <a:r>
              <a:rPr lang="es-ES" sz="1600" dirty="0" err="1"/>
              <a:t>size</a:t>
            </a:r>
            <a:endParaRPr lang="es-ES" sz="16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600" dirty="0" err="1"/>
              <a:t>Sampling</a:t>
            </a:r>
            <a:r>
              <a:rPr lang="es-ES" sz="1600" dirty="0"/>
              <a:t> </a:t>
            </a:r>
            <a:r>
              <a:rPr lang="es-ES" sz="1600" dirty="0" err="1"/>
              <a:t>frequency</a:t>
            </a:r>
            <a:endParaRPr lang="es-ES" sz="1600" dirty="0"/>
          </a:p>
          <a:p>
            <a:endParaRPr lang="en-US" sz="10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5C523-51FE-4E0E-8856-8230AA646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35</a:t>
            </a:fld>
            <a:endParaRPr lang="en-US"/>
          </a:p>
        </p:txBody>
      </p:sp>
      <p:pic>
        <p:nvPicPr>
          <p:cNvPr id="4" name="flute-sol">
            <a:hlinkClick r:id="" action="ppaction://media"/>
            <a:extLst>
              <a:ext uri="{FF2B5EF4-FFF2-40B4-BE49-F238E27FC236}">
                <a16:creationId xmlns:a16="http://schemas.microsoft.com/office/drawing/2014/main" id="{70F0F4AB-D837-8E00-E545-D66B9667C9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6505" y="1275908"/>
            <a:ext cx="328202" cy="32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2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B156D4B-BB5D-4402-B28B-027877745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81" y="1712603"/>
            <a:ext cx="3926681" cy="2687241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FD744276-39C0-4DCB-81D7-6DA4A7B4A6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8059" y="1712603"/>
            <a:ext cx="3906441" cy="2687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1FCDA-50D5-4086-B7C3-6EBAAA89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0" y="683792"/>
            <a:ext cx="7886700" cy="484212"/>
          </a:xfrm>
        </p:spPr>
        <p:txBody>
          <a:bodyPr anchor="t">
            <a:normAutofit fontScale="90000"/>
          </a:bodyPr>
          <a:lstStyle/>
          <a:p>
            <a:r>
              <a:rPr lang="es-ES" dirty="0" err="1"/>
              <a:t>Examples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AA95A1-451D-49D2-B338-C10E227895F9}"/>
              </a:ext>
            </a:extLst>
          </p:cNvPr>
          <p:cNvSpPr txBox="1"/>
          <p:nvPr/>
        </p:nvSpPr>
        <p:spPr>
          <a:xfrm>
            <a:off x="2270522" y="4598274"/>
            <a:ext cx="12538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b="1" dirty="0" err="1"/>
              <a:t>Snare</a:t>
            </a:r>
            <a:r>
              <a:rPr lang="es-ES" sz="1500" b="1" dirty="0"/>
              <a:t> drum</a:t>
            </a:r>
            <a:endParaRPr lang="en-US" sz="1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EF3A79-8164-4053-9BD4-C3E94D98C51D}"/>
              </a:ext>
            </a:extLst>
          </p:cNvPr>
          <p:cNvSpPr txBox="1"/>
          <p:nvPr/>
        </p:nvSpPr>
        <p:spPr>
          <a:xfrm>
            <a:off x="5666178" y="4598274"/>
            <a:ext cx="22445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b="1" dirty="0"/>
              <a:t>Guitar (</a:t>
            </a:r>
            <a:r>
              <a:rPr lang="es-ES" sz="1500" b="1" dirty="0" err="1"/>
              <a:t>plucked</a:t>
            </a:r>
            <a:r>
              <a:rPr lang="es-ES" sz="1500" b="1" dirty="0"/>
              <a:t> </a:t>
            </a:r>
            <a:r>
              <a:rPr lang="es-ES" sz="1500" b="1" dirty="0" err="1"/>
              <a:t>string</a:t>
            </a:r>
            <a:r>
              <a:rPr lang="es-ES" sz="1500" b="1" dirty="0"/>
              <a:t>)</a:t>
            </a:r>
            <a:endParaRPr lang="en-US" sz="15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580CF-7A84-4141-8710-80ACD2FFF52F}"/>
              </a:ext>
            </a:extLst>
          </p:cNvPr>
          <p:cNvSpPr txBox="1"/>
          <p:nvPr/>
        </p:nvSpPr>
        <p:spPr>
          <a:xfrm>
            <a:off x="330589" y="1214091"/>
            <a:ext cx="44760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Instantaneous excitation sounds decays gradually.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7FC08-C46D-463A-803C-2FDC037B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36</a:t>
            </a:fld>
            <a:endParaRPr lang="en-US"/>
          </a:p>
        </p:txBody>
      </p:sp>
      <p:pic>
        <p:nvPicPr>
          <p:cNvPr id="5" name="drum">
            <a:hlinkClick r:id="" action="ppaction://media"/>
            <a:extLst>
              <a:ext uri="{FF2B5EF4-FFF2-40B4-BE49-F238E27FC236}">
                <a16:creationId xmlns:a16="http://schemas.microsoft.com/office/drawing/2014/main" id="{A3F28CDF-98D7-BBA6-8155-A8EA3D19F1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5380" y="4513522"/>
            <a:ext cx="328472" cy="328472"/>
          </a:xfrm>
          <a:prstGeom prst="rect">
            <a:avLst/>
          </a:prstGeom>
        </p:spPr>
      </p:pic>
      <p:pic>
        <p:nvPicPr>
          <p:cNvPr id="6" name="guitar">
            <a:hlinkClick r:id="" action="ppaction://media"/>
            <a:extLst>
              <a:ext uri="{FF2B5EF4-FFF2-40B4-BE49-F238E27FC236}">
                <a16:creationId xmlns:a16="http://schemas.microsoft.com/office/drawing/2014/main" id="{127164FC-1AA8-863E-5E23-800F8B5206A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36354" y="4568095"/>
            <a:ext cx="307658" cy="30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1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5F0D-F8FE-4399-9F14-6BFDE564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A7443-6A37-497C-B0A7-00B05758C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727" y="1387643"/>
            <a:ext cx="5110379" cy="3481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3D838-48AA-42BB-AA0A-3C66CB70A2DA}"/>
              </a:ext>
            </a:extLst>
          </p:cNvPr>
          <p:cNvSpPr txBox="1"/>
          <p:nvPr/>
        </p:nvSpPr>
        <p:spPr>
          <a:xfrm>
            <a:off x="644237" y="1995055"/>
            <a:ext cx="3096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dirty="0" err="1"/>
              <a:t>Polyphonic</a:t>
            </a:r>
            <a:r>
              <a:rPr lang="es-ES" sz="1800" b="1" dirty="0"/>
              <a:t> music</a:t>
            </a:r>
          </a:p>
          <a:p>
            <a:endParaRPr lang="es-ES" sz="1800" dirty="0"/>
          </a:p>
          <a:p>
            <a:r>
              <a:rPr lang="es-ES" sz="1800" dirty="0" err="1"/>
              <a:t>Mix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</a:t>
            </a:r>
            <a:r>
              <a:rPr lang="es-ES" sz="1800" dirty="0" err="1"/>
              <a:t>several</a:t>
            </a:r>
            <a:r>
              <a:rPr lang="es-ES" sz="1800" dirty="0"/>
              <a:t> </a:t>
            </a:r>
            <a:r>
              <a:rPr lang="es-ES" sz="1800" dirty="0" err="1"/>
              <a:t>instruments</a:t>
            </a:r>
            <a:r>
              <a:rPr lang="es-ES" sz="1800" dirty="0"/>
              <a:t> as a linear </a:t>
            </a:r>
            <a:r>
              <a:rPr lang="es-ES" sz="1800" dirty="0" err="1"/>
              <a:t>superposition</a:t>
            </a: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60A931-B161-4BE7-9ECA-1A5B8FD60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37</a:t>
            </a:fld>
            <a:endParaRPr lang="en-US"/>
          </a:p>
        </p:txBody>
      </p:sp>
      <p:pic>
        <p:nvPicPr>
          <p:cNvPr id="4" name="polyphony">
            <a:hlinkClick r:id="" action="ppaction://media"/>
            <a:extLst>
              <a:ext uri="{FF2B5EF4-FFF2-40B4-BE49-F238E27FC236}">
                <a16:creationId xmlns:a16="http://schemas.microsoft.com/office/drawing/2014/main" id="{836E0D3B-03B3-D8CC-9749-51E9B8B3C1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7509" y="1387644"/>
            <a:ext cx="331952" cy="33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7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3EA0D-C875-4F1D-80B3-465C5232A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A570D-7F45-4777-914E-06FAC83EF3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78699"/>
            <a:ext cx="5472508" cy="2545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253543-C178-4359-878D-13B102CF791E}"/>
              </a:ext>
            </a:extLst>
          </p:cNvPr>
          <p:cNvSpPr txBox="1"/>
          <p:nvPr/>
        </p:nvSpPr>
        <p:spPr>
          <a:xfrm>
            <a:off x="307800" y="1237036"/>
            <a:ext cx="4663456" cy="940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“</a:t>
            </a:r>
            <a:r>
              <a:rPr lang="es-ES" sz="1500" i="1" dirty="0"/>
              <a:t>I </a:t>
            </a:r>
            <a:r>
              <a:rPr lang="es-ES" sz="1500" i="1" dirty="0" err="1"/>
              <a:t>eat</a:t>
            </a:r>
            <a:r>
              <a:rPr lang="es-ES" sz="1500" i="1" dirty="0"/>
              <a:t> </a:t>
            </a:r>
            <a:r>
              <a:rPr lang="es-ES" sz="1500" i="1" dirty="0" err="1"/>
              <a:t>the</a:t>
            </a:r>
            <a:r>
              <a:rPr lang="es-ES" sz="1500" i="1" dirty="0"/>
              <a:t> </a:t>
            </a:r>
            <a:r>
              <a:rPr lang="es-ES" sz="1500" i="1" dirty="0" err="1"/>
              <a:t>apple</a:t>
            </a:r>
            <a:r>
              <a:rPr lang="es-ES" sz="1500" dirty="0"/>
              <a:t>”</a:t>
            </a:r>
          </a:p>
          <a:p>
            <a:r>
              <a:rPr lang="es-ES" sz="1500" dirty="0" err="1"/>
              <a:t>Speech</a:t>
            </a:r>
            <a:r>
              <a:rPr lang="es-ES" sz="1500" dirty="0"/>
              <a:t>: </a:t>
            </a:r>
            <a:r>
              <a:rPr lang="es-ES" sz="1500" dirty="0" err="1"/>
              <a:t>sequence</a:t>
            </a:r>
            <a:r>
              <a:rPr lang="es-ES" sz="1500" dirty="0"/>
              <a:t> </a:t>
            </a:r>
            <a:r>
              <a:rPr lang="es-ES" sz="1500" dirty="0" err="1"/>
              <a:t>of</a:t>
            </a:r>
            <a:r>
              <a:rPr lang="es-ES" sz="1500" dirty="0"/>
              <a:t> individual </a:t>
            </a:r>
            <a:r>
              <a:rPr lang="es-ES" sz="1500" dirty="0" err="1"/>
              <a:t>sounds</a:t>
            </a:r>
            <a:r>
              <a:rPr lang="es-ES" sz="1500" dirty="0"/>
              <a:t> (</a:t>
            </a:r>
            <a:r>
              <a:rPr lang="es-ES" sz="1500" dirty="0" err="1"/>
              <a:t>phonemes</a:t>
            </a:r>
            <a:r>
              <a:rPr lang="es-ES" sz="1500" dirty="0"/>
              <a:t>).</a:t>
            </a:r>
          </a:p>
          <a:p>
            <a:r>
              <a:rPr lang="es-ES" sz="1500" dirty="0" err="1"/>
              <a:t>Each</a:t>
            </a:r>
            <a:r>
              <a:rPr lang="es-ES" sz="1500" dirty="0"/>
              <a:t> </a:t>
            </a:r>
            <a:r>
              <a:rPr lang="es-ES" sz="1500" dirty="0" err="1"/>
              <a:t>phoneme</a:t>
            </a:r>
            <a:r>
              <a:rPr lang="es-ES" sz="1500" dirty="0"/>
              <a:t> has </a:t>
            </a:r>
            <a:r>
              <a:rPr lang="es-ES" sz="1500" dirty="0" err="1"/>
              <a:t>its</a:t>
            </a:r>
            <a:r>
              <a:rPr lang="es-ES" sz="1500" dirty="0"/>
              <a:t> </a:t>
            </a:r>
            <a:r>
              <a:rPr lang="es-ES" sz="1500" dirty="0" err="1"/>
              <a:t>characteristic</a:t>
            </a:r>
            <a:r>
              <a:rPr lang="es-ES" sz="1500" dirty="0"/>
              <a:t> </a:t>
            </a:r>
            <a:r>
              <a:rPr lang="es-ES" sz="1500" dirty="0" err="1"/>
              <a:t>spectral</a:t>
            </a:r>
            <a:r>
              <a:rPr lang="es-ES" sz="1500" dirty="0"/>
              <a:t> </a:t>
            </a:r>
            <a:r>
              <a:rPr lang="es-ES" sz="1500" dirty="0" err="1"/>
              <a:t>shape</a:t>
            </a:r>
            <a:r>
              <a:rPr lang="es-ES" sz="1500" dirty="0"/>
              <a:t>.</a:t>
            </a:r>
          </a:p>
          <a:p>
            <a:endParaRPr lang="en-US" sz="1013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1A5A13-7959-4450-834E-64099CE3BF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6142" y="1256001"/>
            <a:ext cx="2850790" cy="13157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1B8003-1C93-4E47-9B80-C544799F08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6142" y="3136728"/>
            <a:ext cx="2850789" cy="1487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47ECB4-C738-47BC-B489-2B7F871280FB}"/>
              </a:ext>
            </a:extLst>
          </p:cNvPr>
          <p:cNvSpPr txBox="1"/>
          <p:nvPr/>
        </p:nvSpPr>
        <p:spPr>
          <a:xfrm>
            <a:off x="6016337" y="935004"/>
            <a:ext cx="17588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“I” </a:t>
            </a:r>
            <a:r>
              <a:rPr lang="es-ES" sz="1500" dirty="0" err="1"/>
              <a:t>voiced</a:t>
            </a:r>
            <a:r>
              <a:rPr lang="es-ES" sz="1500" dirty="0"/>
              <a:t>: </a:t>
            </a:r>
            <a:r>
              <a:rPr lang="es-ES" sz="1500" dirty="0" err="1"/>
              <a:t>periodic</a:t>
            </a:r>
            <a:endParaRPr 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7F8C9-BD36-4171-B718-24F5C9758F3F}"/>
              </a:ext>
            </a:extLst>
          </p:cNvPr>
          <p:cNvSpPr txBox="1"/>
          <p:nvPr/>
        </p:nvSpPr>
        <p:spPr>
          <a:xfrm>
            <a:off x="6016337" y="2836646"/>
            <a:ext cx="24000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“t” in “</a:t>
            </a:r>
            <a:r>
              <a:rPr lang="es-ES" sz="1500" dirty="0" err="1"/>
              <a:t>ea</a:t>
            </a:r>
            <a:r>
              <a:rPr lang="es-ES" sz="1500" u="sng" dirty="0" err="1"/>
              <a:t>t</a:t>
            </a:r>
            <a:r>
              <a:rPr lang="es-ES" sz="1500" dirty="0"/>
              <a:t>” </a:t>
            </a:r>
            <a:r>
              <a:rPr lang="es-ES" sz="1500" dirty="0" err="1"/>
              <a:t>unvoiced</a:t>
            </a:r>
            <a:r>
              <a:rPr lang="es-ES" sz="1500" dirty="0"/>
              <a:t>: </a:t>
            </a:r>
            <a:r>
              <a:rPr lang="es-ES" sz="1500" dirty="0" err="1"/>
              <a:t>noisy</a:t>
            </a:r>
            <a:endParaRPr lang="en-US" sz="15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1A711-F296-49CF-9CF0-536FCA177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38</a:t>
            </a:fld>
            <a:endParaRPr lang="en-US"/>
          </a:p>
        </p:txBody>
      </p:sp>
      <p:pic>
        <p:nvPicPr>
          <p:cNvPr id="4" name="speech">
            <a:hlinkClick r:id="" action="ppaction://media"/>
            <a:extLst>
              <a:ext uri="{FF2B5EF4-FFF2-40B4-BE49-F238E27FC236}">
                <a16:creationId xmlns:a16="http://schemas.microsoft.com/office/drawing/2014/main" id="{CE8B6FC2-5FB6-3366-4B12-53C29CE1EC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716619" y="1055014"/>
            <a:ext cx="364044" cy="364044"/>
          </a:xfrm>
          <a:prstGeom prst="rect">
            <a:avLst/>
          </a:prstGeom>
        </p:spPr>
      </p:pic>
      <p:pic>
        <p:nvPicPr>
          <p:cNvPr id="7" name="i_vowel">
            <a:hlinkClick r:id="" action="ppaction://media"/>
            <a:extLst>
              <a:ext uri="{FF2B5EF4-FFF2-40B4-BE49-F238E27FC236}">
                <a16:creationId xmlns:a16="http://schemas.microsoft.com/office/drawing/2014/main" id="{9A89B478-0B2B-3C8E-5669-3A0959A86BE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494058" y="852848"/>
            <a:ext cx="404332" cy="404332"/>
          </a:xfrm>
          <a:prstGeom prst="rect">
            <a:avLst/>
          </a:prstGeom>
        </p:spPr>
      </p:pic>
      <p:pic>
        <p:nvPicPr>
          <p:cNvPr id="9" name="t_consonant">
            <a:hlinkClick r:id="" action="ppaction://media"/>
            <a:extLst>
              <a:ext uri="{FF2B5EF4-FFF2-40B4-BE49-F238E27FC236}">
                <a16:creationId xmlns:a16="http://schemas.microsoft.com/office/drawing/2014/main" id="{0BA5AF77-3C3F-FCB0-8031-B8906DAFE67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92726" y="2793214"/>
            <a:ext cx="393562" cy="39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5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000" b="1" dirty="0">
                <a:solidFill>
                  <a:srgbClr val="4E008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Summary </a:t>
            </a:r>
            <a:endParaRPr sz="3000" b="1" dirty="0">
              <a:solidFill>
                <a:srgbClr val="4E008E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59" name="Google Shape;559;p75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800"/>
              </a:spcBef>
              <a:buNone/>
            </a:pPr>
            <a:r>
              <a:rPr lang="en" dirty="0"/>
              <a:t>Sound and vibration  </a:t>
            </a:r>
            <a:r>
              <a:rPr lang="en" dirty="0">
                <a:sym typeface="Wingdings" panose="05000000000000000000" pitchFamily="2" charset="2"/>
              </a:rPr>
              <a:t> more in Lecture 2</a:t>
            </a:r>
            <a:endParaRPr dirty="0"/>
          </a:p>
          <a:p>
            <a:pPr marL="0" indent="0">
              <a:spcBef>
                <a:spcPts val="800"/>
              </a:spcBef>
              <a:buNone/>
            </a:pPr>
            <a:r>
              <a:rPr lang="en" dirty="0"/>
              <a:t>How sound propagates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" dirty="0"/>
              <a:t>Sampling theorem</a:t>
            </a:r>
            <a:endParaRPr dirty="0"/>
          </a:p>
          <a:p>
            <a:pPr marL="0" indent="0">
              <a:spcBef>
                <a:spcPts val="800"/>
              </a:spcBef>
              <a:buNone/>
            </a:pPr>
            <a:r>
              <a:rPr lang="es-ES" dirty="0"/>
              <a:t>Time </a:t>
            </a:r>
            <a:r>
              <a:rPr lang="es-ES" dirty="0" err="1"/>
              <a:t>domain</a:t>
            </a:r>
            <a:r>
              <a:rPr lang="es-ES" dirty="0"/>
              <a:t> </a:t>
            </a:r>
            <a:r>
              <a:rPr lang="es-ES" dirty="0" err="1"/>
              <a:t>representation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more in </a:t>
            </a:r>
            <a:r>
              <a:rPr lang="es-ES" dirty="0" err="1">
                <a:sym typeface="Wingdings" panose="05000000000000000000" pitchFamily="2" charset="2"/>
              </a:rPr>
              <a:t>Lecture</a:t>
            </a:r>
            <a:r>
              <a:rPr lang="es-ES" dirty="0">
                <a:sym typeface="Wingdings" panose="05000000000000000000" pitchFamily="2" charset="2"/>
              </a:rPr>
              <a:t> 6</a:t>
            </a:r>
            <a:endParaRPr lang="es-ES" dirty="0"/>
          </a:p>
          <a:p>
            <a:pPr marL="0" indent="0">
              <a:spcBef>
                <a:spcPts val="800"/>
              </a:spcBef>
              <a:buNone/>
            </a:pPr>
            <a:r>
              <a:rPr lang="es-ES" dirty="0" err="1"/>
              <a:t>Frequency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 </a:t>
            </a:r>
            <a:r>
              <a:rPr lang="es-ES" dirty="0" err="1"/>
              <a:t>representation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more in </a:t>
            </a:r>
            <a:r>
              <a:rPr lang="es-ES" dirty="0" err="1">
                <a:sym typeface="Wingdings" panose="05000000000000000000" pitchFamily="2" charset="2"/>
              </a:rPr>
              <a:t>Lecture</a:t>
            </a:r>
            <a:r>
              <a:rPr lang="es-ES">
                <a:sym typeface="Wingdings" panose="05000000000000000000" pitchFamily="2" charset="2"/>
              </a:rPr>
              <a:t> 4 and 5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FD13DD-8E16-4C5B-881A-697AC9491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5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1BE61-E865-4116-A92D-07A7A0C8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Waves in the 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DB4D-88AF-4D70-915C-3F5ADE814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Sound is a wave that travels in an elastic medium.</a:t>
            </a:r>
          </a:p>
          <a:p>
            <a:r>
              <a:rPr lang="en-US" sz="1800" dirty="0"/>
              <a:t>If the medium is air: then it is a longitudinal wave in which change in the local density of the air is propagated.</a:t>
            </a:r>
          </a:p>
          <a:p>
            <a:r>
              <a:rPr lang="en-US" sz="1800" dirty="0"/>
              <a:t>The direction of the particle velocity or displacement of a longitudinal wave is parallel to that in which the wave is travelling.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4F237-053C-4BCC-825A-DF14A6663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002079B-6268-4E83-9672-A14EBABB6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93" y="3077084"/>
            <a:ext cx="6376350" cy="194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30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FBC0A-250C-488A-A37A-C52D1A080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Extra material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7A9FA-44AD-4E90-BBFC-EA025C99C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hearing</a:t>
            </a:r>
            <a:r>
              <a:rPr lang="es-ES" dirty="0"/>
              <a:t> Works:</a:t>
            </a:r>
          </a:p>
          <a:p>
            <a:pPr marL="235744" lvl="1" indent="0">
              <a:buNone/>
            </a:pPr>
            <a:r>
              <a:rPr lang="en-US" dirty="0">
                <a:hlinkClick r:id="rId2"/>
              </a:rPr>
              <a:t>Journey of Sound to the Brain - YouTube</a:t>
            </a:r>
            <a:endParaRPr lang="es-ES" dirty="0"/>
          </a:p>
          <a:p>
            <a:endParaRPr lang="es-ES" dirty="0"/>
          </a:p>
          <a:p>
            <a:r>
              <a:rPr lang="es-ES" dirty="0"/>
              <a:t>Interactive web page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learn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digital </a:t>
            </a:r>
            <a:r>
              <a:rPr lang="es-ES" dirty="0" err="1"/>
              <a:t>signal</a:t>
            </a:r>
            <a:r>
              <a:rPr lang="es-ES" dirty="0"/>
              <a:t> </a:t>
            </a:r>
            <a:r>
              <a:rPr lang="es-ES" dirty="0" err="1"/>
              <a:t>processing</a:t>
            </a:r>
            <a:r>
              <a:rPr lang="es-ES" dirty="0"/>
              <a:t> </a:t>
            </a:r>
            <a:r>
              <a:rPr lang="es-ES" dirty="0" err="1"/>
              <a:t>concepts</a:t>
            </a:r>
            <a:r>
              <a:rPr lang="es-ES" dirty="0"/>
              <a:t>:</a:t>
            </a:r>
          </a:p>
          <a:p>
            <a:pPr marL="235744" lvl="1" indent="0">
              <a:buNone/>
            </a:pPr>
            <a:r>
              <a:rPr lang="en-US" dirty="0">
                <a:hlinkClick r:id="rId3"/>
              </a:rPr>
              <a:t>https://jackschaedler.github.io/circles-sines-signals/index.html</a:t>
            </a:r>
            <a:endParaRPr lang="en-US" dirty="0"/>
          </a:p>
          <a:p>
            <a:pPr marL="235744" lvl="1" indent="0">
              <a:buNone/>
            </a:pPr>
            <a:endParaRPr lang="en-US" dirty="0"/>
          </a:p>
          <a:p>
            <a:r>
              <a:rPr lang="en-US" dirty="0"/>
              <a:t>Videos to understand Fourier transforms:</a:t>
            </a:r>
          </a:p>
          <a:p>
            <a:pPr marL="235744" lvl="1" indent="0">
              <a:buNone/>
            </a:pPr>
            <a:r>
              <a:rPr lang="en-US" dirty="0">
                <a:hlinkClick r:id="rId4"/>
              </a:rPr>
              <a:t>Drawing with circles</a:t>
            </a:r>
            <a:endParaRPr lang="en-US" dirty="0"/>
          </a:p>
          <a:p>
            <a:pPr marL="235744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43F0F-EA23-476B-B809-2FD73BDC9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15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DE05-94D0-478B-8F69-3756077D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sound</a:t>
            </a:r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21A593C8-8159-4EAE-A20E-CBDF5239CA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96" y="3267045"/>
            <a:ext cx="5240079" cy="150188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26897-AD60-4209-90F3-C3EA23125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2799" y="1282305"/>
            <a:ext cx="8419098" cy="1681712"/>
          </a:xfrm>
        </p:spPr>
        <p:txBody>
          <a:bodyPr/>
          <a:lstStyle/>
          <a:p>
            <a:r>
              <a:rPr lang="en-US" sz="1800" b="1" dirty="0"/>
              <a:t>Wavelength </a:t>
            </a:r>
            <a:r>
              <a:rPr lang="en-US" sz="1800" dirty="0"/>
              <a:t>is the horizontal distance between two successive equivalent points on the wave.</a:t>
            </a:r>
          </a:p>
          <a:p>
            <a:r>
              <a:rPr lang="en-US" sz="1800" b="1" dirty="0"/>
              <a:t>Period</a:t>
            </a:r>
            <a:r>
              <a:rPr lang="en-US" sz="1800" dirty="0"/>
              <a:t> (in s) is the duration needed to travel a distance of one wavelength.</a:t>
            </a:r>
          </a:p>
          <a:p>
            <a:r>
              <a:rPr lang="en-US" sz="1800" b="1" dirty="0"/>
              <a:t>Amplitude</a:t>
            </a:r>
            <a:r>
              <a:rPr lang="en-US" sz="1800" dirty="0"/>
              <a:t> of the pressure, air pressure oscillations.</a:t>
            </a:r>
            <a:endParaRPr lang="en-US" sz="1800" b="1" dirty="0"/>
          </a:p>
          <a:p>
            <a:r>
              <a:rPr lang="en-US" sz="1800" b="1" dirty="0"/>
              <a:t>Frequency</a:t>
            </a:r>
            <a:r>
              <a:rPr lang="en-US" sz="1800" dirty="0"/>
              <a:t> (in Hz) the inverse of the period.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B7D267-F7C4-4C73-B981-21975C963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7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A722CD-7E7B-4767-A5FA-43B6469E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Characteristics of sound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996AE15-084D-48AA-881C-034611FADE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600" b="1" dirty="0"/>
                  <a:t>Decibel</a:t>
                </a:r>
                <a:r>
                  <a:rPr lang="en-US" sz="1600" dirty="0"/>
                  <a:t> (dB) measures the intensity of sounds.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Decibel scale: given the nonlinearity of the ear, responds more efficiently to sounds of very small amplitude than to the large amplitude.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The </a:t>
                </a:r>
                <a:r>
                  <a:rPr lang="en-US" sz="1600" b="1" dirty="0"/>
                  <a:t>level</a:t>
                </a:r>
                <a:r>
                  <a:rPr lang="en-US" sz="1600" dirty="0"/>
                  <a:t> (L) of a sound</a:t>
                </a:r>
              </a:p>
              <a:p>
                <a:pPr marL="235744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fi-FI" sz="1600" i="1">
                          <a:latin typeface="Cambria Math" panose="02040503050406030204" pitchFamily="18" charset="0"/>
                        </a:rPr>
                        <m:t>=20</m:t>
                      </m:r>
                      <m:sSub>
                        <m:sSubPr>
                          <m:ctrlPr>
                            <a:rPr lang="fi-FI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fi-FI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sz="1600" i="1">
                              <a:latin typeface="Cambria Math" panose="02040503050406030204" pitchFamily="18" charset="0"/>
                            </a:rPr>
                            <m:t>𝑅𝑀𝑆</m:t>
                          </m:r>
                        </m:e>
                      </m:d>
                    </m:oMath>
                  </m:oMathPara>
                </a14:m>
                <a:endParaRPr lang="fi-FI" sz="1600" dirty="0"/>
              </a:p>
              <a:p>
                <a:pPr marL="230981" lvl="1" indent="0">
                  <a:buNone/>
                </a:pPr>
                <a:endParaRPr lang="en-US" sz="1600" dirty="0"/>
              </a:p>
              <a:p>
                <a:pPr marL="230981" lvl="1" indent="0">
                  <a:buNone/>
                </a:pPr>
                <a:r>
                  <a:rPr lang="en-US" sz="1400" dirty="0"/>
                  <a:t>Where RMS is the Root Mean Square value of the signal.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996AE15-084D-48AA-881C-034611FAD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9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C4C5A-E380-43C7-8809-F697E1DA9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2C3DBDEB-D40B-40E7-83BE-B59A03072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470" y="2473957"/>
            <a:ext cx="2325030" cy="18367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F8792F-FF79-45CD-975B-C25C3FFEC654}"/>
              </a:ext>
            </a:extLst>
          </p:cNvPr>
          <p:cNvSpPr txBox="1"/>
          <p:nvPr/>
        </p:nvSpPr>
        <p:spPr>
          <a:xfrm>
            <a:off x="480593" y="4854809"/>
            <a:ext cx="3334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https://www.schoolnet.org.za/PILAfrica/en/webs/19537/physics8.html</a:t>
            </a:r>
          </a:p>
        </p:txBody>
      </p:sp>
    </p:spTree>
    <p:extLst>
      <p:ext uri="{BB962C8B-B14F-4D97-AF65-F5344CB8AC3E}">
        <p14:creationId xmlns:p14="http://schemas.microsoft.com/office/powerpoint/2010/main" val="775507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9DFA-06BE-4D09-9331-D1A5BE55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7F051-6536-4779-A7E4-05FF71EF6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dirty="0"/>
                  <a:t>Variations in pressure (disturbance) travelling through a material (e.g., air)</a:t>
                </a:r>
              </a:p>
              <a:p>
                <a:pPr>
                  <a:lnSpc>
                    <a:spcPct val="100000"/>
                  </a:lnSpc>
                </a:pPr>
                <a:endParaRPr lang="en-US" sz="1800" dirty="0"/>
              </a:p>
              <a:p>
                <a:r>
                  <a:rPr lang="en-US" sz="1800" dirty="0"/>
                  <a:t>Sound signal: represented by a sequence of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500" dirty="0"/>
                  <a:t>: relative air pressure at time-instant </a:t>
                </a:r>
                <a14:m>
                  <m:oMath xmlns:m="http://schemas.openxmlformats.org/officeDocument/2006/math">
                    <m:r>
                      <a:rPr lang="es-ES" sz="1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US" sz="1500" dirty="0"/>
              </a:p>
              <a:p>
                <a:pPr lvl="1">
                  <a:lnSpc>
                    <a:spcPct val="100000"/>
                  </a:lnSpc>
                </a:pPr>
                <a:endParaRPr lang="en-US" sz="1500" dirty="0"/>
              </a:p>
              <a:p>
                <a:r>
                  <a:rPr lang="en-US" sz="1800" b="1" dirty="0"/>
                  <a:t>Sampling frequency</a:t>
                </a:r>
                <a:r>
                  <a:rPr lang="en-US" sz="1800" dirty="0"/>
                  <a:t>: step in time between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7F051-6536-4779-A7E4-05FF71EF6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1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CD0A979-F504-4DC1-95A7-59A721D96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27" y="3308155"/>
            <a:ext cx="7591646" cy="17583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8F386-F259-4260-9BDA-E6A1E9F51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4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DA17-592E-4A38-9D15-4BC63EE9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Frequencies</a:t>
            </a:r>
          </a:p>
        </p:txBody>
      </p:sp>
      <p:pic>
        <p:nvPicPr>
          <p:cNvPr id="5" name="Content Placeholder 4" descr="A picture containing box and whisker chart&#10;&#10;Description automatically generated">
            <a:extLst>
              <a:ext uri="{FF2B5EF4-FFF2-40B4-BE49-F238E27FC236}">
                <a16:creationId xmlns:a16="http://schemas.microsoft.com/office/drawing/2014/main" id="{0F32CA00-11E3-4CDB-A23B-3ABD50AE2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154849"/>
            <a:ext cx="7886700" cy="14633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F7C38A-5616-4F06-9FD9-4B0528619D78}"/>
              </a:ext>
            </a:extLst>
          </p:cNvPr>
          <p:cNvSpPr txBox="1"/>
          <p:nvPr/>
        </p:nvSpPr>
        <p:spPr>
          <a:xfrm>
            <a:off x="889687" y="4754262"/>
            <a:ext cx="3393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https://www.pasco.com/products/guides/sound-waves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D04A73-7E16-4101-B5BA-A165198A1F85}"/>
              </a:ext>
            </a:extLst>
          </p:cNvPr>
          <p:cNvSpPr txBox="1"/>
          <p:nvPr/>
        </p:nvSpPr>
        <p:spPr>
          <a:xfrm>
            <a:off x="509716" y="1333712"/>
            <a:ext cx="7886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Human hearing: 20 Hz- 20kHz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Infrasound: below 20 Hz – Natural events, animal communication, human-created sources.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Ultrasound: higher than 20kHz – animal communication, medical and industrial sources.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149471-B9F0-4C14-AA91-9DA7297BF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11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1F439-4B41-4101-94C4-8263B6F7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signal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F63B-C964-497B-95EF-E26892DBC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In order to represent sound signals, a numerical representation is used, in a form of a vector.</a:t>
            </a:r>
          </a:p>
          <a:p>
            <a:endParaRPr lang="en-US" sz="1600" dirty="0"/>
          </a:p>
          <a:p>
            <a:r>
              <a:rPr lang="en-US" sz="1600" b="1" dirty="0"/>
              <a:t>Digitalize</a:t>
            </a:r>
            <a:r>
              <a:rPr lang="en-US" sz="1600" dirty="0"/>
              <a:t>:</a:t>
            </a:r>
          </a:p>
          <a:p>
            <a:pPr lvl="1"/>
            <a:r>
              <a:rPr lang="en-US" sz="1600" dirty="0"/>
              <a:t>Requires sampling, quantization.</a:t>
            </a:r>
          </a:p>
          <a:p>
            <a:pPr lvl="1"/>
            <a:r>
              <a:rPr lang="en-US" sz="1600" dirty="0"/>
              <a:t>Used for store, send, manipulate, etc. the signal.</a:t>
            </a:r>
          </a:p>
          <a:p>
            <a:pPr lvl="1"/>
            <a:r>
              <a:rPr lang="en-US" sz="1600" dirty="0"/>
              <a:t>Can be converted back to analog if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868B3-AD2B-45FD-9C11-206403765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22C0FF-A4CE-4043-9462-CDCFE53C64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59591"/>
      </p:ext>
    </p:extLst>
  </p:cSld>
  <p:clrMapOvr>
    <a:masterClrMapping/>
  </p:clrMapOvr>
</p:sld>
</file>

<file path=ppt/theme/theme1.xml><?xml version="1.0" encoding="utf-8"?>
<a:theme xmlns:a="http://schemas.openxmlformats.org/drawingml/2006/main" name="TUNI Theme">
  <a:themeElements>
    <a:clrScheme name="TUNI-teema-pp">
      <a:dk1>
        <a:srgbClr val="000000"/>
      </a:dk1>
      <a:lt1>
        <a:srgbClr val="FFFFFF"/>
      </a:lt1>
      <a:dk2>
        <a:srgbClr val="4E008E"/>
      </a:dk2>
      <a:lt2>
        <a:srgbClr val="FFFFFF"/>
      </a:lt2>
      <a:accent1>
        <a:srgbClr val="4E008E"/>
      </a:accent1>
      <a:accent2>
        <a:srgbClr val="38B399"/>
      </a:accent2>
      <a:accent3>
        <a:srgbClr val="FFE349"/>
      </a:accent3>
      <a:accent4>
        <a:srgbClr val="CF286F"/>
      </a:accent4>
      <a:accent5>
        <a:srgbClr val="000000"/>
      </a:accent5>
      <a:accent6>
        <a:srgbClr val="79C0EB"/>
      </a:accent6>
      <a:hlink>
        <a:srgbClr val="0041BE"/>
      </a:hlink>
      <a:folHlink>
        <a:srgbClr val="CF28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U template EN.pptx" id="{B1C3DC4B-F950-4622-BA06-D51317C440AB}" vid="{6C22DEC0-38D3-4753-B7A5-3C914CF483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8B26890-AB92-4ED3-AB64-09BD98C1EC9E}">
  <we:reference id="wa104380862" version="1.5.0.0" store="en-US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TAU template EN</Template>
  <TotalTime>379</TotalTime>
  <Words>2095</Words>
  <Application>Microsoft Office PowerPoint</Application>
  <PresentationFormat>On-screen Show (16:9)</PresentationFormat>
  <Paragraphs>307</Paragraphs>
  <Slides>40</Slides>
  <Notes>6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Cambria Math</vt:lpstr>
      <vt:lpstr>Courier New</vt:lpstr>
      <vt:lpstr>TUNI Theme</vt:lpstr>
      <vt:lpstr>Sound: an overview</vt:lpstr>
      <vt:lpstr>What is sound?</vt:lpstr>
      <vt:lpstr>What sound indicates?</vt:lpstr>
      <vt:lpstr>Waves in the air</vt:lpstr>
      <vt:lpstr>Characteristics of sound</vt:lpstr>
      <vt:lpstr>Characteristics of sound</vt:lpstr>
      <vt:lpstr>Waveform</vt:lpstr>
      <vt:lpstr>Frequencies</vt:lpstr>
      <vt:lpstr>Audio signal representation</vt:lpstr>
      <vt:lpstr>Digital representation</vt:lpstr>
      <vt:lpstr>Python for audio</vt:lpstr>
      <vt:lpstr>Python for audio: play audio file</vt:lpstr>
      <vt:lpstr>Audio and speech processing</vt:lpstr>
      <vt:lpstr>Speech processing</vt:lpstr>
      <vt:lpstr>Speech processing</vt:lpstr>
      <vt:lpstr>Audio fingerprinting</vt:lpstr>
      <vt:lpstr>Thinking break</vt:lpstr>
      <vt:lpstr>Time domain representation</vt:lpstr>
      <vt:lpstr>Sampling and Sampling frequency</vt:lpstr>
      <vt:lpstr>Sampling and signal conversion</vt:lpstr>
      <vt:lpstr>Nyquist-Shannon sampling theorem</vt:lpstr>
      <vt:lpstr>Nyquist frequency</vt:lpstr>
      <vt:lpstr>Sine wave aliasing</vt:lpstr>
      <vt:lpstr>Example: Flute</vt:lpstr>
      <vt:lpstr>Upsampling and Downsampling</vt:lpstr>
      <vt:lpstr>Amplitude</vt:lpstr>
      <vt:lpstr>Time vs Frequency domain</vt:lpstr>
      <vt:lpstr>Frequency domain representation</vt:lpstr>
      <vt:lpstr>Another example</vt:lpstr>
      <vt:lpstr>Fourier Transform</vt:lpstr>
      <vt:lpstr>Discrete Fourier Transform (DFT)</vt:lpstr>
      <vt:lpstr>Python FFT</vt:lpstr>
      <vt:lpstr>Python spectrum</vt:lpstr>
      <vt:lpstr>Spectrogram</vt:lpstr>
      <vt:lpstr>Examples</vt:lpstr>
      <vt:lpstr>Examples</vt:lpstr>
      <vt:lpstr>Examples</vt:lpstr>
      <vt:lpstr>Examples</vt:lpstr>
      <vt:lpstr>Summary </vt:lpstr>
      <vt:lpstr>Extra material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Sound and acoustics</dc:title>
  <dc:creator>Irene Martin Morato (TAU)</dc:creator>
  <cp:lastModifiedBy>Quang Nguyen</cp:lastModifiedBy>
  <cp:revision>82</cp:revision>
  <dcterms:created xsi:type="dcterms:W3CDTF">2022-04-24T15:31:38Z</dcterms:created>
  <dcterms:modified xsi:type="dcterms:W3CDTF">2023-10-24T21:12:17Z</dcterms:modified>
</cp:coreProperties>
</file>